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18288000" cy="10287000"/>
  <p:notesSz cx="6858000" cy="9144000"/>
  <p:embeddedFontLst>
    <p:embeddedFont>
      <p:font typeface="Calibri (MS)" panose="020B0604020202020204" charset="0"/>
      <p:regular r:id="rId22"/>
    </p:embeddedFont>
    <p:embeddedFont>
      <p:font typeface="Calibri (MS) Bold" panose="020B060402020202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6BA5F2-DF26-4D53-87A5-33A036A1DAA0}" v="13" dt="2025-12-18T17:04:04.0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drey Guy" userId="eb08d5a7-8716-419d-a85f-d8b3373389b8" providerId="ADAL" clId="{1937A4BB-9325-46B8-A5D3-3D5AE062BA85}"/>
    <pc:docChg chg="modSld">
      <pc:chgData name="Audrey Guy" userId="eb08d5a7-8716-419d-a85f-d8b3373389b8" providerId="ADAL" clId="{1937A4BB-9325-46B8-A5D3-3D5AE062BA85}" dt="2025-12-18T17:04:04.010" v="12" actId="790"/>
      <pc:docMkLst>
        <pc:docMk/>
      </pc:docMkLst>
      <pc:sldChg chg="modSp mod">
        <pc:chgData name="Audrey Guy" userId="eb08d5a7-8716-419d-a85f-d8b3373389b8" providerId="ADAL" clId="{1937A4BB-9325-46B8-A5D3-3D5AE062BA85}" dt="2025-12-18T17:04:04.010" v="12" actId="790"/>
        <pc:sldMkLst>
          <pc:docMk/>
          <pc:sldMk cId="0" sldId="258"/>
        </pc:sldMkLst>
        <pc:spChg chg="mod">
          <ac:chgData name="Audrey Guy" userId="eb08d5a7-8716-419d-a85f-d8b3373389b8" providerId="ADAL" clId="{1937A4BB-9325-46B8-A5D3-3D5AE062BA85}" dt="2025-12-18T17:04:04.010" v="12" actId="790"/>
          <ac:spMkLst>
            <pc:docMk/>
            <pc:sldMk cId="0" sldId="258"/>
            <ac:spMk id="9" creationId="{00000000-0000-0000-0000-000000000000}"/>
          </ac:spMkLst>
        </pc:spChg>
        <pc:grpChg chg="mod">
          <ac:chgData name="Audrey Guy" userId="eb08d5a7-8716-419d-a85f-d8b3373389b8" providerId="ADAL" clId="{1937A4BB-9325-46B8-A5D3-3D5AE062BA85}" dt="2025-12-18T17:03:51.663" v="11" actId="14100"/>
          <ac:grpSpMkLst>
            <pc:docMk/>
            <pc:sldMk cId="0" sldId="258"/>
            <ac:grpSpMk id="5" creationId="{00000000-0000-0000-0000-000000000000}"/>
          </ac:grpSpMkLst>
        </pc:grpChg>
      </pc:sldChg>
    </pc:docChg>
  </pc:docChgLst>
  <pc:docChgLst>
    <pc:chgData name="Audrey-Anne Marcotte" userId="a8b27795-60fb-45e7-85ae-030ae331a8f0" providerId="ADAL" clId="{A231A2E3-BBE0-4700-B349-22D39F0342E1}"/>
    <pc:docChg chg="modSld">
      <pc:chgData name="Audrey-Anne Marcotte" userId="a8b27795-60fb-45e7-85ae-030ae331a8f0" providerId="ADAL" clId="{A231A2E3-BBE0-4700-B349-22D39F0342E1}" dt="2025-12-16T16:07:13.052" v="0" actId="1076"/>
      <pc:docMkLst>
        <pc:docMk/>
      </pc:docMkLst>
      <pc:sldChg chg="modSp mod">
        <pc:chgData name="Audrey-Anne Marcotte" userId="a8b27795-60fb-45e7-85ae-030ae331a8f0" providerId="ADAL" clId="{A231A2E3-BBE0-4700-B349-22D39F0342E1}" dt="2025-12-16T16:07:13.052" v="0" actId="1076"/>
        <pc:sldMkLst>
          <pc:docMk/>
          <pc:sldMk cId="0" sldId="267"/>
        </pc:sldMkLst>
        <pc:spChg chg="mod">
          <ac:chgData name="Audrey-Anne Marcotte" userId="a8b27795-60fb-45e7-85ae-030ae331a8f0" providerId="ADAL" clId="{A231A2E3-BBE0-4700-B349-22D39F0342E1}" dt="2025-12-16T16:07:13.052" v="0" actId="1076"/>
          <ac:spMkLst>
            <pc:docMk/>
            <pc:sldMk cId="0" sldId="267"/>
            <ac:spMk id="2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gif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image" Target="../media/image46.png"/><Relationship Id="rId7" Type="http://schemas.openxmlformats.org/officeDocument/2006/relationships/image" Target="../media/image60.png"/><Relationship Id="rId12" Type="http://schemas.openxmlformats.org/officeDocument/2006/relationships/image" Target="../media/image6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sv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svg"/><Relationship Id="rId4" Type="http://schemas.openxmlformats.org/officeDocument/2006/relationships/image" Target="../media/image53.png"/><Relationship Id="rId9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svg"/><Relationship Id="rId5" Type="http://schemas.openxmlformats.org/officeDocument/2006/relationships/image" Target="../media/image67.png"/><Relationship Id="rId10" Type="http://schemas.openxmlformats.org/officeDocument/2006/relationships/image" Target="../media/image51.svg"/><Relationship Id="rId4" Type="http://schemas.openxmlformats.org/officeDocument/2006/relationships/image" Target="../media/image66.png"/><Relationship Id="rId9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46.png"/><Relationship Id="rId7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svg"/><Relationship Id="rId10" Type="http://schemas.openxmlformats.org/officeDocument/2006/relationships/image" Target="../media/image72.jpeg"/><Relationship Id="rId4" Type="http://schemas.openxmlformats.org/officeDocument/2006/relationships/image" Target="../media/image69.png"/><Relationship Id="rId9" Type="http://schemas.openxmlformats.org/officeDocument/2006/relationships/hyperlink" Target="https://vimeo.com/1097829017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13" Type="http://schemas.openxmlformats.org/officeDocument/2006/relationships/image" Target="../media/image83.png"/><Relationship Id="rId18" Type="http://schemas.openxmlformats.org/officeDocument/2006/relationships/image" Target="../media/image88.sv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svg"/><Relationship Id="rId17" Type="http://schemas.openxmlformats.org/officeDocument/2006/relationships/image" Target="../media/image87.png"/><Relationship Id="rId2" Type="http://schemas.openxmlformats.org/officeDocument/2006/relationships/image" Target="../media/image1.png"/><Relationship Id="rId16" Type="http://schemas.openxmlformats.org/officeDocument/2006/relationships/image" Target="../media/image86.svg"/><Relationship Id="rId20" Type="http://schemas.openxmlformats.org/officeDocument/2006/relationships/image" Target="../media/image9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5" Type="http://schemas.openxmlformats.org/officeDocument/2006/relationships/image" Target="../media/image85.png"/><Relationship Id="rId10" Type="http://schemas.openxmlformats.org/officeDocument/2006/relationships/image" Target="../media/image80.svg"/><Relationship Id="rId19" Type="http://schemas.openxmlformats.org/officeDocument/2006/relationships/image" Target="../media/image89.png"/><Relationship Id="rId4" Type="http://schemas.openxmlformats.org/officeDocument/2006/relationships/image" Target="../media/image74.svg"/><Relationship Id="rId9" Type="http://schemas.openxmlformats.org/officeDocument/2006/relationships/image" Target="../media/image79.png"/><Relationship Id="rId14" Type="http://schemas.openxmlformats.org/officeDocument/2006/relationships/image" Target="../media/image84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18" Type="http://schemas.openxmlformats.org/officeDocument/2006/relationships/image" Target="../media/image35.svg"/><Relationship Id="rId26" Type="http://schemas.openxmlformats.org/officeDocument/2006/relationships/image" Target="../media/image42.png"/><Relationship Id="rId3" Type="http://schemas.openxmlformats.org/officeDocument/2006/relationships/image" Target="../media/image20.png"/><Relationship Id="rId21" Type="http://schemas.openxmlformats.org/officeDocument/2006/relationships/image" Target="../media/image38.sv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17" Type="http://schemas.openxmlformats.org/officeDocument/2006/relationships/image" Target="../media/image34.png"/><Relationship Id="rId25" Type="http://schemas.openxmlformats.org/officeDocument/2006/relationships/hyperlink" Target="https://sante-mentale-jeunesse.usherbrooke.ca/wp-content/uploads/2025/11/HPp3_E3_Rires_.mp3" TargetMode="External"/><Relationship Id="rId2" Type="http://schemas.openxmlformats.org/officeDocument/2006/relationships/image" Target="../media/image1.png"/><Relationship Id="rId16" Type="http://schemas.openxmlformats.org/officeDocument/2006/relationships/image" Target="../media/image33.svg"/><Relationship Id="rId20" Type="http://schemas.openxmlformats.org/officeDocument/2006/relationships/image" Target="../media/image37.png"/><Relationship Id="rId29" Type="http://schemas.openxmlformats.org/officeDocument/2006/relationships/image" Target="../media/image4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24" Type="http://schemas.openxmlformats.org/officeDocument/2006/relationships/image" Target="../media/image41.sv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23" Type="http://schemas.openxmlformats.org/officeDocument/2006/relationships/image" Target="../media/image40.png"/><Relationship Id="rId28" Type="http://schemas.openxmlformats.org/officeDocument/2006/relationships/image" Target="../media/image44.png"/><Relationship Id="rId10" Type="http://schemas.openxmlformats.org/officeDocument/2006/relationships/image" Target="../media/image27.svg"/><Relationship Id="rId19" Type="http://schemas.openxmlformats.org/officeDocument/2006/relationships/image" Target="../media/image36.png"/><Relationship Id="rId4" Type="http://schemas.openxmlformats.org/officeDocument/2006/relationships/image" Target="../media/image21.svg"/><Relationship Id="rId9" Type="http://schemas.openxmlformats.org/officeDocument/2006/relationships/image" Target="../media/image26.png"/><Relationship Id="rId14" Type="http://schemas.openxmlformats.org/officeDocument/2006/relationships/image" Target="../media/image31.svg"/><Relationship Id="rId22" Type="http://schemas.openxmlformats.org/officeDocument/2006/relationships/image" Target="../media/image39.png"/><Relationship Id="rId27" Type="http://schemas.openxmlformats.org/officeDocument/2006/relationships/image" Target="../media/image4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6.png"/><Relationship Id="rId7" Type="http://schemas.openxmlformats.org/officeDocument/2006/relationships/image" Target="../media/image5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gif"/><Relationship Id="rId9" Type="http://schemas.openxmlformats.org/officeDocument/2006/relationships/image" Target="../media/image49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grpSp>
        <p:nvGrpSpPr>
          <p:cNvPr id="3" name="Group 3"/>
          <p:cNvGrpSpPr/>
          <p:nvPr/>
        </p:nvGrpSpPr>
        <p:grpSpPr>
          <a:xfrm>
            <a:off x="0" y="8462310"/>
            <a:ext cx="18288000" cy="1824690"/>
            <a:chOff x="0" y="0"/>
            <a:chExt cx="4816593" cy="48057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480577"/>
            </a:xfrm>
            <a:custGeom>
              <a:avLst/>
              <a:gdLst/>
              <a:ahLst/>
              <a:cxnLst/>
              <a:rect l="l" t="t" r="r" b="b"/>
              <a:pathLst>
                <a:path w="4816592" h="480577">
                  <a:moveTo>
                    <a:pt x="0" y="0"/>
                  </a:moveTo>
                  <a:lnTo>
                    <a:pt x="4816592" y="0"/>
                  </a:lnTo>
                  <a:lnTo>
                    <a:pt x="4816592" y="480577"/>
                  </a:lnTo>
                  <a:lnTo>
                    <a:pt x="0" y="480577"/>
                  </a:lnTo>
                  <a:close/>
                </a:path>
              </a:pathLst>
            </a:custGeom>
            <a:solidFill>
              <a:srgbClr val="FCFEFF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5186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69679" y="8775461"/>
            <a:ext cx="16748642" cy="1198387"/>
            <a:chOff x="0" y="0"/>
            <a:chExt cx="22331523" cy="1597850"/>
          </a:xfrm>
        </p:grpSpPr>
        <p:sp>
          <p:nvSpPr>
            <p:cNvPr id="7" name="Freeform 7"/>
            <p:cNvSpPr/>
            <p:nvPr/>
          </p:nvSpPr>
          <p:spPr>
            <a:xfrm>
              <a:off x="7258775" y="31043"/>
              <a:ext cx="4039443" cy="1566807"/>
            </a:xfrm>
            <a:custGeom>
              <a:avLst/>
              <a:gdLst/>
              <a:ahLst/>
              <a:cxnLst/>
              <a:rect l="l" t="t" r="r" b="b"/>
              <a:pathLst>
                <a:path w="4039443" h="1566807">
                  <a:moveTo>
                    <a:pt x="0" y="0"/>
                  </a:moveTo>
                  <a:lnTo>
                    <a:pt x="4039443" y="0"/>
                  </a:lnTo>
                  <a:lnTo>
                    <a:pt x="4039443" y="1566807"/>
                  </a:lnTo>
                  <a:lnTo>
                    <a:pt x="0" y="15668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5790" t="-96422" r="-5887" b="-89966"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8" name="Freeform 8"/>
            <p:cNvSpPr/>
            <p:nvPr/>
          </p:nvSpPr>
          <p:spPr>
            <a:xfrm>
              <a:off x="16716857" y="31043"/>
              <a:ext cx="5614666" cy="1434975"/>
            </a:xfrm>
            <a:custGeom>
              <a:avLst/>
              <a:gdLst/>
              <a:ahLst/>
              <a:cxnLst/>
              <a:rect l="l" t="t" r="r" b="b"/>
              <a:pathLst>
                <a:path w="5614666" h="1434975">
                  <a:moveTo>
                    <a:pt x="0" y="0"/>
                  </a:moveTo>
                  <a:lnTo>
                    <a:pt x="5614666" y="0"/>
                  </a:lnTo>
                  <a:lnTo>
                    <a:pt x="5614666" y="1434975"/>
                  </a:lnTo>
                  <a:lnTo>
                    <a:pt x="0" y="14349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0481" t="-219995" r="-20001" b="-229677"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9" name="Freeform 9"/>
            <p:cNvSpPr/>
            <p:nvPr/>
          </p:nvSpPr>
          <p:spPr>
            <a:xfrm>
              <a:off x="11570331" y="188914"/>
              <a:ext cx="4871850" cy="1188979"/>
            </a:xfrm>
            <a:custGeom>
              <a:avLst/>
              <a:gdLst/>
              <a:ahLst/>
              <a:cxnLst/>
              <a:rect l="l" t="t" r="r" b="b"/>
              <a:pathLst>
                <a:path w="4871850" h="1188979">
                  <a:moveTo>
                    <a:pt x="0" y="0"/>
                  </a:moveTo>
                  <a:lnTo>
                    <a:pt x="4871850" y="0"/>
                  </a:lnTo>
                  <a:lnTo>
                    <a:pt x="4871850" y="1188979"/>
                  </a:lnTo>
                  <a:lnTo>
                    <a:pt x="0" y="11889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7421" t="-29338" r="-3235" b="-29387"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6986661" cy="1566807"/>
            </a:xfrm>
            <a:custGeom>
              <a:avLst/>
              <a:gdLst/>
              <a:ahLst/>
              <a:cxnLst/>
              <a:rect l="l" t="t" r="r" b="b"/>
              <a:pathLst>
                <a:path w="6986661" h="1566807">
                  <a:moveTo>
                    <a:pt x="0" y="0"/>
                  </a:moveTo>
                  <a:lnTo>
                    <a:pt x="6986661" y="0"/>
                  </a:lnTo>
                  <a:lnTo>
                    <a:pt x="6986661" y="1566807"/>
                  </a:lnTo>
                  <a:lnTo>
                    <a:pt x="0" y="156680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3298" t="-1813" r="-2199" b="-4648"/>
              </a:stretch>
            </a:blipFill>
          </p:spPr>
          <p:txBody>
            <a:bodyPr/>
            <a:lstStyle/>
            <a:p>
              <a:endParaRPr lang="fr-CA"/>
            </a:p>
          </p:txBody>
        </p:sp>
      </p:grpSp>
      <p:sp>
        <p:nvSpPr>
          <p:cNvPr id="11" name="Freeform 11"/>
          <p:cNvSpPr/>
          <p:nvPr/>
        </p:nvSpPr>
        <p:spPr>
          <a:xfrm>
            <a:off x="6276236" y="395469"/>
            <a:ext cx="5036834" cy="2507562"/>
          </a:xfrm>
          <a:custGeom>
            <a:avLst/>
            <a:gdLst/>
            <a:ahLst/>
            <a:cxnLst/>
            <a:rect l="l" t="t" r="r" b="b"/>
            <a:pathLst>
              <a:path w="5036834" h="2507562">
                <a:moveTo>
                  <a:pt x="0" y="0"/>
                </a:moveTo>
                <a:lnTo>
                  <a:pt x="5036833" y="0"/>
                </a:lnTo>
                <a:lnTo>
                  <a:pt x="5036833" y="2507561"/>
                </a:lnTo>
                <a:lnTo>
                  <a:pt x="0" y="250756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12" name="Freeform 12"/>
          <p:cNvSpPr/>
          <p:nvPr/>
        </p:nvSpPr>
        <p:spPr>
          <a:xfrm>
            <a:off x="103438" y="1649249"/>
            <a:ext cx="17700149" cy="7055953"/>
          </a:xfrm>
          <a:custGeom>
            <a:avLst/>
            <a:gdLst/>
            <a:ahLst/>
            <a:cxnLst/>
            <a:rect l="l" t="t" r="r" b="b"/>
            <a:pathLst>
              <a:path w="17700149" h="7055953">
                <a:moveTo>
                  <a:pt x="0" y="0"/>
                </a:moveTo>
                <a:lnTo>
                  <a:pt x="17700149" y="0"/>
                </a:lnTo>
                <a:lnTo>
                  <a:pt x="17700149" y="7055953"/>
                </a:lnTo>
                <a:lnTo>
                  <a:pt x="0" y="705595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>
            <a:off x="146639" y="0"/>
            <a:ext cx="5539117" cy="681881"/>
          </a:xfrm>
          <a:custGeom>
            <a:avLst/>
            <a:gdLst/>
            <a:ahLst/>
            <a:cxnLst/>
            <a:rect l="l" t="t" r="r" b="b"/>
            <a:pathLst>
              <a:path w="5539117" h="681881">
                <a:moveTo>
                  <a:pt x="0" y="0"/>
                </a:moveTo>
                <a:lnTo>
                  <a:pt x="5539117" y="0"/>
                </a:lnTo>
                <a:lnTo>
                  <a:pt x="5539117" y="681881"/>
                </a:lnTo>
                <a:lnTo>
                  <a:pt x="0" y="6818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4" name="Freeform 4"/>
          <p:cNvSpPr/>
          <p:nvPr/>
        </p:nvSpPr>
        <p:spPr>
          <a:xfrm rot="5667309" flipV="1">
            <a:off x="11489444" y="4509189"/>
            <a:ext cx="1683671" cy="1294322"/>
          </a:xfrm>
          <a:custGeom>
            <a:avLst/>
            <a:gdLst/>
            <a:ahLst/>
            <a:cxnLst/>
            <a:rect l="l" t="t" r="r" b="b"/>
            <a:pathLst>
              <a:path w="1683671" h="1294322">
                <a:moveTo>
                  <a:pt x="0" y="1294322"/>
                </a:moveTo>
                <a:lnTo>
                  <a:pt x="1683670" y="1294322"/>
                </a:lnTo>
                <a:lnTo>
                  <a:pt x="1683670" y="0"/>
                </a:lnTo>
                <a:lnTo>
                  <a:pt x="0" y="0"/>
                </a:lnTo>
                <a:lnTo>
                  <a:pt x="0" y="1294322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607217" y="2754036"/>
            <a:ext cx="9179870" cy="6583753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7891371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10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367556"/>
            <a:ext cx="18288000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b="1" spc="-408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EXPOSITION, ÉVITEMENT ET ZONE DE CONFORT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680151" y="3974334"/>
            <a:ext cx="5330430" cy="3318157"/>
            <a:chOff x="0" y="-79618"/>
            <a:chExt cx="7107241" cy="4424211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210161"/>
              <a:ext cx="7107241" cy="4134432"/>
              <a:chOff x="0" y="-57150"/>
              <a:chExt cx="2719767" cy="1582146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719767" cy="1524996"/>
              </a:xfrm>
              <a:custGeom>
                <a:avLst/>
                <a:gdLst/>
                <a:ahLst/>
                <a:cxnLst/>
                <a:rect l="l" t="t" r="r" b="b"/>
                <a:pathLst>
                  <a:path w="2719767" h="1524996">
                    <a:moveTo>
                      <a:pt x="23216" y="0"/>
                    </a:moveTo>
                    <a:lnTo>
                      <a:pt x="2696551" y="0"/>
                    </a:lnTo>
                    <a:cubicBezTo>
                      <a:pt x="2702708" y="0"/>
                      <a:pt x="2708613" y="2446"/>
                      <a:pt x="2712967" y="6800"/>
                    </a:cubicBezTo>
                    <a:cubicBezTo>
                      <a:pt x="2717321" y="11153"/>
                      <a:pt x="2719767" y="17058"/>
                      <a:pt x="2719767" y="23216"/>
                    </a:cubicBezTo>
                    <a:lnTo>
                      <a:pt x="2719767" y="1501780"/>
                    </a:lnTo>
                    <a:cubicBezTo>
                      <a:pt x="2719767" y="1507937"/>
                      <a:pt x="2717321" y="1513842"/>
                      <a:pt x="2712967" y="1518196"/>
                    </a:cubicBezTo>
                    <a:cubicBezTo>
                      <a:pt x="2708613" y="1522550"/>
                      <a:pt x="2702708" y="1524996"/>
                      <a:pt x="2696551" y="1524996"/>
                    </a:cubicBezTo>
                    <a:lnTo>
                      <a:pt x="23216" y="1524996"/>
                    </a:lnTo>
                    <a:cubicBezTo>
                      <a:pt x="17058" y="1524996"/>
                      <a:pt x="11153" y="1522550"/>
                      <a:pt x="6800" y="1518196"/>
                    </a:cubicBezTo>
                    <a:cubicBezTo>
                      <a:pt x="2446" y="1513842"/>
                      <a:pt x="0" y="1507937"/>
                      <a:pt x="0" y="1501780"/>
                    </a:cubicBezTo>
                    <a:lnTo>
                      <a:pt x="0" y="23216"/>
                    </a:lnTo>
                    <a:cubicBezTo>
                      <a:pt x="0" y="17058"/>
                      <a:pt x="2446" y="11153"/>
                      <a:pt x="6800" y="6800"/>
                    </a:cubicBezTo>
                    <a:cubicBezTo>
                      <a:pt x="11153" y="2446"/>
                      <a:pt x="17058" y="0"/>
                      <a:pt x="23216" y="0"/>
                    </a:cubicBezTo>
                    <a:close/>
                  </a:path>
                </a:pathLst>
              </a:custGeom>
              <a:solidFill>
                <a:srgbClr val="DFF6F1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57150"/>
                <a:ext cx="2719767" cy="1582146"/>
              </a:xfrm>
              <a:prstGeom prst="rect">
                <a:avLst/>
              </a:prstGeom>
            </p:spPr>
            <p:txBody>
              <a:bodyPr lIns="100571" tIns="100571" rIns="100571" bIns="100571" rtlCol="0" anchor="ctr"/>
              <a:lstStyle/>
              <a:p>
                <a:pPr algn="ctr">
                  <a:lnSpc>
                    <a:spcPts val="1862"/>
                  </a:lnSpc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0"/>
              <a:ext cx="7107241" cy="1388155"/>
              <a:chOff x="0" y="0"/>
              <a:chExt cx="4269729" cy="8339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269729" cy="833945"/>
              </a:xfrm>
              <a:custGeom>
                <a:avLst/>
                <a:gdLst/>
                <a:ahLst/>
                <a:cxnLst/>
                <a:rect l="l" t="t" r="r" b="b"/>
                <a:pathLst>
                  <a:path w="4269729" h="833945">
                    <a:moveTo>
                      <a:pt x="24176" y="0"/>
                    </a:moveTo>
                    <a:lnTo>
                      <a:pt x="4245553" y="0"/>
                    </a:lnTo>
                    <a:cubicBezTo>
                      <a:pt x="4258905" y="0"/>
                      <a:pt x="4269729" y="10824"/>
                      <a:pt x="4269729" y="24176"/>
                    </a:cubicBezTo>
                    <a:lnTo>
                      <a:pt x="4269729" y="809769"/>
                    </a:lnTo>
                    <a:cubicBezTo>
                      <a:pt x="4269729" y="816181"/>
                      <a:pt x="4267182" y="822330"/>
                      <a:pt x="4262648" y="826864"/>
                    </a:cubicBezTo>
                    <a:cubicBezTo>
                      <a:pt x="4258115" y="831398"/>
                      <a:pt x="4251965" y="833945"/>
                      <a:pt x="4245553" y="833945"/>
                    </a:cubicBezTo>
                    <a:lnTo>
                      <a:pt x="24176" y="833945"/>
                    </a:lnTo>
                    <a:cubicBezTo>
                      <a:pt x="17764" y="833945"/>
                      <a:pt x="11615" y="831398"/>
                      <a:pt x="7081" y="826864"/>
                    </a:cubicBezTo>
                    <a:cubicBezTo>
                      <a:pt x="2547" y="822330"/>
                      <a:pt x="0" y="816181"/>
                      <a:pt x="0" y="809769"/>
                    </a:cubicBezTo>
                    <a:lnTo>
                      <a:pt x="0" y="24176"/>
                    </a:lnTo>
                    <a:cubicBezTo>
                      <a:pt x="0" y="17764"/>
                      <a:pt x="2547" y="11615"/>
                      <a:pt x="7081" y="7081"/>
                    </a:cubicBezTo>
                    <a:cubicBezTo>
                      <a:pt x="11615" y="2547"/>
                      <a:pt x="17764" y="0"/>
                      <a:pt x="24176" y="0"/>
                    </a:cubicBezTo>
                    <a:close/>
                  </a:path>
                </a:pathLst>
              </a:custGeom>
              <a:solidFill>
                <a:srgbClr val="002060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4269729" cy="891095"/>
              </a:xfrm>
              <a:prstGeom prst="rect">
                <a:avLst/>
              </a:prstGeom>
            </p:spPr>
            <p:txBody>
              <a:bodyPr lIns="124268" tIns="124268" rIns="124268" bIns="124268" rtlCol="0" anchor="ctr"/>
              <a:lstStyle/>
              <a:p>
                <a:pPr algn="ctr">
                  <a:lnSpc>
                    <a:spcPts val="2059"/>
                  </a:lnSpc>
                </a:pPr>
                <a:endParaRPr/>
              </a:p>
            </p:txBody>
          </p:sp>
        </p:grpSp>
        <p:sp>
          <p:nvSpPr>
            <p:cNvPr id="15" name="TextBox 15"/>
            <p:cNvSpPr txBox="1"/>
            <p:nvPr/>
          </p:nvSpPr>
          <p:spPr>
            <a:xfrm>
              <a:off x="1726373" y="-79618"/>
              <a:ext cx="3516903" cy="14132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108"/>
                </a:lnSpc>
                <a:spcBef>
                  <a:spcPct val="0"/>
                </a:spcBef>
              </a:pPr>
              <a:r>
                <a:rPr lang="en-US" sz="5791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CHOIX 2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2332547" y="1916245"/>
              <a:ext cx="4169498" cy="18320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45"/>
                </a:lnSpc>
              </a:pPr>
              <a:r>
                <a:rPr lang="en-US" sz="3377" b="1" spc="-138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S’EXPOSER</a:t>
              </a:r>
            </a:p>
            <a:p>
              <a:pPr algn="ctr">
                <a:lnSpc>
                  <a:spcPts val="3445"/>
                </a:lnSpc>
              </a:pPr>
              <a:r>
                <a:rPr lang="en-US" sz="3377" b="1" spc="-138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pour traverser </a:t>
              </a:r>
              <a:r>
                <a:rPr lang="en-US" sz="3377" b="1" spc="-138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sa</a:t>
              </a:r>
              <a:r>
                <a:rPr lang="en-US" sz="3377" b="1" spc="-138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zone de </a:t>
              </a:r>
              <a:r>
                <a:rPr lang="en-US" sz="3377" b="1" spc="-138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peur</a:t>
              </a:r>
              <a:r>
                <a:rPr lang="en-US" sz="3377" b="1" spc="-138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</a:p>
          </p:txBody>
        </p:sp>
        <p:sp>
          <p:nvSpPr>
            <p:cNvPr id="17" name="Freeform 17"/>
            <p:cNvSpPr/>
            <p:nvPr/>
          </p:nvSpPr>
          <p:spPr>
            <a:xfrm>
              <a:off x="444852" y="1615554"/>
              <a:ext cx="1732041" cy="2320993"/>
            </a:xfrm>
            <a:custGeom>
              <a:avLst/>
              <a:gdLst/>
              <a:ahLst/>
              <a:cxnLst/>
              <a:rect l="l" t="t" r="r" b="b"/>
              <a:pathLst>
                <a:path w="1732041" h="2320993">
                  <a:moveTo>
                    <a:pt x="0" y="0"/>
                  </a:moveTo>
                  <a:lnTo>
                    <a:pt x="1732041" y="0"/>
                  </a:lnTo>
                  <a:lnTo>
                    <a:pt x="1732041" y="2320993"/>
                  </a:lnTo>
                  <a:lnTo>
                    <a:pt x="0" y="23209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>
            <a:off x="146639" y="0"/>
            <a:ext cx="5539117" cy="681881"/>
          </a:xfrm>
          <a:custGeom>
            <a:avLst/>
            <a:gdLst/>
            <a:ahLst/>
            <a:cxnLst/>
            <a:rect l="l" t="t" r="r" b="b"/>
            <a:pathLst>
              <a:path w="5539117" h="681881">
                <a:moveTo>
                  <a:pt x="0" y="0"/>
                </a:moveTo>
                <a:lnTo>
                  <a:pt x="5539117" y="0"/>
                </a:lnTo>
                <a:lnTo>
                  <a:pt x="5539117" y="681881"/>
                </a:lnTo>
                <a:lnTo>
                  <a:pt x="0" y="6818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grpSp>
        <p:nvGrpSpPr>
          <p:cNvPr id="4" name="Group 4"/>
          <p:cNvGrpSpPr/>
          <p:nvPr/>
        </p:nvGrpSpPr>
        <p:grpSpPr>
          <a:xfrm>
            <a:off x="2424104" y="8129514"/>
            <a:ext cx="13439792" cy="1895878"/>
            <a:chOff x="0" y="0"/>
            <a:chExt cx="17919722" cy="2527837"/>
          </a:xfrm>
        </p:grpSpPr>
        <p:grpSp>
          <p:nvGrpSpPr>
            <p:cNvPr id="5" name="Group 5"/>
            <p:cNvGrpSpPr/>
            <p:nvPr/>
          </p:nvGrpSpPr>
          <p:grpSpPr>
            <a:xfrm>
              <a:off x="2728982" y="433343"/>
              <a:ext cx="15190740" cy="1678428"/>
              <a:chOff x="0" y="0"/>
              <a:chExt cx="2625108" cy="290049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625108" cy="290049"/>
              </a:xfrm>
              <a:custGeom>
                <a:avLst/>
                <a:gdLst/>
                <a:ahLst/>
                <a:cxnLst/>
                <a:rect l="l" t="t" r="r" b="b"/>
                <a:pathLst>
                  <a:path w="2625108" h="290049">
                    <a:moveTo>
                      <a:pt x="9513" y="0"/>
                    </a:moveTo>
                    <a:lnTo>
                      <a:pt x="2615595" y="0"/>
                    </a:lnTo>
                    <a:cubicBezTo>
                      <a:pt x="2618118" y="0"/>
                      <a:pt x="2620538" y="1002"/>
                      <a:pt x="2622322" y="2786"/>
                    </a:cubicBezTo>
                    <a:cubicBezTo>
                      <a:pt x="2624106" y="4571"/>
                      <a:pt x="2625108" y="6990"/>
                      <a:pt x="2625108" y="9513"/>
                    </a:cubicBezTo>
                    <a:lnTo>
                      <a:pt x="2625108" y="280535"/>
                    </a:lnTo>
                    <a:cubicBezTo>
                      <a:pt x="2625108" y="285789"/>
                      <a:pt x="2620849" y="290049"/>
                      <a:pt x="2615595" y="290049"/>
                    </a:cubicBezTo>
                    <a:lnTo>
                      <a:pt x="9513" y="290049"/>
                    </a:lnTo>
                    <a:cubicBezTo>
                      <a:pt x="6990" y="290049"/>
                      <a:pt x="4571" y="289046"/>
                      <a:pt x="2786" y="287262"/>
                    </a:cubicBezTo>
                    <a:cubicBezTo>
                      <a:pt x="1002" y="285478"/>
                      <a:pt x="0" y="283058"/>
                      <a:pt x="0" y="280535"/>
                    </a:cubicBezTo>
                    <a:lnTo>
                      <a:pt x="0" y="9513"/>
                    </a:lnTo>
                    <a:cubicBezTo>
                      <a:pt x="0" y="6990"/>
                      <a:pt x="1002" y="4571"/>
                      <a:pt x="2786" y="2786"/>
                    </a:cubicBezTo>
                    <a:cubicBezTo>
                      <a:pt x="4571" y="1002"/>
                      <a:pt x="6990" y="0"/>
                      <a:pt x="95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25" cap="sq">
                <a:solidFill>
                  <a:srgbClr val="E1F7F1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57150"/>
                <a:ext cx="2625108" cy="347199"/>
              </a:xfrm>
              <a:prstGeom prst="rect">
                <a:avLst/>
              </a:prstGeom>
            </p:spPr>
            <p:txBody>
              <a:bodyPr lIns="0" tIns="0" rIns="0" bIns="0" rtlCol="0" anchor="ctr"/>
              <a:lstStyle/>
              <a:p>
                <a:pPr algn="l">
                  <a:lnSpc>
                    <a:spcPts val="1959"/>
                  </a:lnSpc>
                </a:pPr>
                <a:endParaRPr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87072" y="433343"/>
              <a:ext cx="3260133" cy="1661151"/>
              <a:chOff x="0" y="0"/>
              <a:chExt cx="818725" cy="417169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18725" cy="417169"/>
              </a:xfrm>
              <a:custGeom>
                <a:avLst/>
                <a:gdLst/>
                <a:ahLst/>
                <a:cxnLst/>
                <a:rect l="l" t="t" r="r" b="b"/>
                <a:pathLst>
                  <a:path w="818725" h="417169">
                    <a:moveTo>
                      <a:pt x="28497" y="0"/>
                    </a:moveTo>
                    <a:lnTo>
                      <a:pt x="790228" y="0"/>
                    </a:lnTo>
                    <a:cubicBezTo>
                      <a:pt x="805966" y="0"/>
                      <a:pt x="818725" y="12758"/>
                      <a:pt x="818725" y="28497"/>
                    </a:cubicBezTo>
                    <a:lnTo>
                      <a:pt x="818725" y="388672"/>
                    </a:lnTo>
                    <a:cubicBezTo>
                      <a:pt x="818725" y="404410"/>
                      <a:pt x="805966" y="417169"/>
                      <a:pt x="790228" y="417169"/>
                    </a:cubicBezTo>
                    <a:lnTo>
                      <a:pt x="28497" y="417169"/>
                    </a:lnTo>
                    <a:cubicBezTo>
                      <a:pt x="12758" y="417169"/>
                      <a:pt x="0" y="404410"/>
                      <a:pt x="0" y="388672"/>
                    </a:cubicBezTo>
                    <a:lnTo>
                      <a:pt x="0" y="28497"/>
                    </a:lnTo>
                    <a:cubicBezTo>
                      <a:pt x="0" y="12758"/>
                      <a:pt x="12758" y="0"/>
                      <a:pt x="28497" y="0"/>
                    </a:cubicBezTo>
                    <a:close/>
                  </a:path>
                </a:pathLst>
              </a:custGeom>
              <a:solidFill>
                <a:srgbClr val="E0F6F1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57150"/>
                <a:ext cx="818725" cy="474319"/>
              </a:xfrm>
              <a:prstGeom prst="rect">
                <a:avLst/>
              </a:prstGeom>
            </p:spPr>
            <p:txBody>
              <a:bodyPr lIns="102230" tIns="102230" rIns="102230" bIns="102230" rtlCol="0" anchor="ctr"/>
              <a:lstStyle/>
              <a:p>
                <a:pPr algn="ctr">
                  <a:lnSpc>
                    <a:spcPts val="1862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 rot="661253">
              <a:off x="159436" y="279629"/>
              <a:ext cx="3115406" cy="1968580"/>
            </a:xfrm>
            <a:custGeom>
              <a:avLst/>
              <a:gdLst/>
              <a:ahLst/>
              <a:cxnLst/>
              <a:rect l="l" t="t" r="r" b="b"/>
              <a:pathLst>
                <a:path w="3115406" h="1968580">
                  <a:moveTo>
                    <a:pt x="0" y="0"/>
                  </a:moveTo>
                  <a:lnTo>
                    <a:pt x="3115406" y="0"/>
                  </a:lnTo>
                  <a:lnTo>
                    <a:pt x="3115406" y="1968579"/>
                  </a:lnTo>
                  <a:lnTo>
                    <a:pt x="0" y="19685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791" r="-1791"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3521113" y="736671"/>
              <a:ext cx="14398609" cy="9999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48"/>
                </a:lnSpc>
              </a:pPr>
              <a:r>
                <a:rPr lang="en-US" sz="2617" b="1" spc="-23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Pour t’exposer, tu dois faire preuve de courage et avoir confiance en toi.</a:t>
              </a:r>
            </a:p>
            <a:p>
              <a:pPr algn="l">
                <a:lnSpc>
                  <a:spcPts val="2748"/>
                </a:lnSpc>
              </a:pPr>
              <a:r>
                <a:rPr lang="en-US" sz="2617" spc="-23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Ça veut dire te sentir capable d’affronter les choses difficiles, même si tu as peur.</a:t>
              </a: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7891371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0" y="714375"/>
            <a:ext cx="18288000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b="1" spc="-408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EXPOSITION, ÉVITEMENT ET ZONE DE CONFORT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633119" y="2398140"/>
            <a:ext cx="8551071" cy="5375584"/>
            <a:chOff x="0" y="0"/>
            <a:chExt cx="11401428" cy="7167445"/>
          </a:xfrm>
        </p:grpSpPr>
        <p:grpSp>
          <p:nvGrpSpPr>
            <p:cNvPr id="16" name="Group 16"/>
            <p:cNvGrpSpPr/>
            <p:nvPr/>
          </p:nvGrpSpPr>
          <p:grpSpPr>
            <a:xfrm rot="5400000">
              <a:off x="2207517" y="-1725065"/>
              <a:ext cx="6684993" cy="11100027"/>
              <a:chOff x="0" y="0"/>
              <a:chExt cx="712077" cy="1182361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712077" cy="1182361"/>
              </a:xfrm>
              <a:custGeom>
                <a:avLst/>
                <a:gdLst/>
                <a:ahLst/>
                <a:cxnLst/>
                <a:rect l="l" t="t" r="r" b="b"/>
                <a:pathLst>
                  <a:path w="712077" h="1182361">
                    <a:moveTo>
                      <a:pt x="12353" y="0"/>
                    </a:moveTo>
                    <a:lnTo>
                      <a:pt x="699724" y="0"/>
                    </a:lnTo>
                    <a:cubicBezTo>
                      <a:pt x="703000" y="0"/>
                      <a:pt x="706142" y="1301"/>
                      <a:pt x="708459" y="3618"/>
                    </a:cubicBezTo>
                    <a:cubicBezTo>
                      <a:pt x="710776" y="5935"/>
                      <a:pt x="712077" y="9077"/>
                      <a:pt x="712077" y="12353"/>
                    </a:cubicBezTo>
                    <a:lnTo>
                      <a:pt x="712077" y="1170008"/>
                    </a:lnTo>
                    <a:cubicBezTo>
                      <a:pt x="712077" y="1173284"/>
                      <a:pt x="710776" y="1176426"/>
                      <a:pt x="708459" y="1178743"/>
                    </a:cubicBezTo>
                    <a:cubicBezTo>
                      <a:pt x="706142" y="1181059"/>
                      <a:pt x="703000" y="1182361"/>
                      <a:pt x="699724" y="1182361"/>
                    </a:cubicBezTo>
                    <a:lnTo>
                      <a:pt x="12353" y="1182361"/>
                    </a:lnTo>
                    <a:cubicBezTo>
                      <a:pt x="9077" y="1182361"/>
                      <a:pt x="5935" y="1181059"/>
                      <a:pt x="3618" y="1178743"/>
                    </a:cubicBezTo>
                    <a:cubicBezTo>
                      <a:pt x="1301" y="1176426"/>
                      <a:pt x="0" y="1173284"/>
                      <a:pt x="0" y="1170008"/>
                    </a:cubicBezTo>
                    <a:lnTo>
                      <a:pt x="0" y="12353"/>
                    </a:lnTo>
                    <a:cubicBezTo>
                      <a:pt x="0" y="9077"/>
                      <a:pt x="1301" y="5935"/>
                      <a:pt x="3618" y="3618"/>
                    </a:cubicBezTo>
                    <a:cubicBezTo>
                      <a:pt x="5935" y="1301"/>
                      <a:pt x="9077" y="0"/>
                      <a:pt x="12353" y="0"/>
                    </a:cubicBezTo>
                    <a:close/>
                  </a:path>
                </a:pathLst>
              </a:custGeom>
              <a:solidFill>
                <a:srgbClr val="DEF5F1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0" y="-66675"/>
                <a:ext cx="712077" cy="124903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100"/>
                  </a:lnSpc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395264" y="0"/>
              <a:ext cx="3960662" cy="964905"/>
              <a:chOff x="0" y="0"/>
              <a:chExt cx="431145" cy="105037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431145" cy="105037"/>
              </a:xfrm>
              <a:custGeom>
                <a:avLst/>
                <a:gdLst/>
                <a:ahLst/>
                <a:cxnLst/>
                <a:rect l="l" t="t" r="r" b="b"/>
                <a:pathLst>
                  <a:path w="431145" h="105037">
                    <a:moveTo>
                      <a:pt x="15638" y="0"/>
                    </a:moveTo>
                    <a:lnTo>
                      <a:pt x="415508" y="0"/>
                    </a:lnTo>
                    <a:cubicBezTo>
                      <a:pt x="424144" y="0"/>
                      <a:pt x="431145" y="7001"/>
                      <a:pt x="431145" y="15638"/>
                    </a:cubicBezTo>
                    <a:lnTo>
                      <a:pt x="431145" y="89399"/>
                    </a:lnTo>
                    <a:cubicBezTo>
                      <a:pt x="431145" y="98035"/>
                      <a:pt x="424144" y="105037"/>
                      <a:pt x="415508" y="105037"/>
                    </a:cubicBezTo>
                    <a:lnTo>
                      <a:pt x="15638" y="105037"/>
                    </a:lnTo>
                    <a:cubicBezTo>
                      <a:pt x="7001" y="105037"/>
                      <a:pt x="0" y="98035"/>
                      <a:pt x="0" y="89399"/>
                    </a:cubicBezTo>
                    <a:lnTo>
                      <a:pt x="0" y="15638"/>
                    </a:lnTo>
                    <a:cubicBezTo>
                      <a:pt x="0" y="7001"/>
                      <a:pt x="7001" y="0"/>
                      <a:pt x="15638" y="0"/>
                    </a:cubicBezTo>
                    <a:close/>
                  </a:path>
                </a:pathLst>
              </a:custGeom>
              <a:solidFill>
                <a:srgbClr val="002060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0" y="-28575"/>
                <a:ext cx="431145" cy="133612"/>
              </a:xfrm>
              <a:prstGeom prst="rect">
                <a:avLst/>
              </a:prstGeom>
            </p:spPr>
            <p:txBody>
              <a:bodyPr lIns="27078" tIns="27078" rIns="27078" bIns="27078" rtlCol="0" anchor="ctr"/>
              <a:lstStyle/>
              <a:p>
                <a:pPr algn="ctr">
                  <a:lnSpc>
                    <a:spcPts val="1168"/>
                  </a:lnSpc>
                </a:pPr>
                <a:endParaRPr/>
              </a:p>
            </p:txBody>
          </p:sp>
        </p:grpSp>
        <p:sp>
          <p:nvSpPr>
            <p:cNvPr id="22" name="Freeform 22"/>
            <p:cNvSpPr/>
            <p:nvPr/>
          </p:nvSpPr>
          <p:spPr>
            <a:xfrm>
              <a:off x="8668499" y="4857494"/>
              <a:ext cx="2431528" cy="2309951"/>
            </a:xfrm>
            <a:custGeom>
              <a:avLst/>
              <a:gdLst/>
              <a:ahLst/>
              <a:cxnLst/>
              <a:rect l="l" t="t" r="r" b="b"/>
              <a:pathLst>
                <a:path w="2431528" h="2309951">
                  <a:moveTo>
                    <a:pt x="0" y="0"/>
                  </a:moveTo>
                  <a:lnTo>
                    <a:pt x="2431528" y="0"/>
                  </a:lnTo>
                  <a:lnTo>
                    <a:pt x="2431528" y="2309951"/>
                  </a:lnTo>
                  <a:lnTo>
                    <a:pt x="0" y="23099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10155013" y="0"/>
              <a:ext cx="1246416" cy="1237351"/>
            </a:xfrm>
            <a:custGeom>
              <a:avLst/>
              <a:gdLst/>
              <a:ahLst/>
              <a:cxnLst/>
              <a:rect l="l" t="t" r="r" b="b"/>
              <a:pathLst>
                <a:path w="1246416" h="1237351">
                  <a:moveTo>
                    <a:pt x="0" y="0"/>
                  </a:moveTo>
                  <a:lnTo>
                    <a:pt x="1246415" y="0"/>
                  </a:lnTo>
                  <a:lnTo>
                    <a:pt x="1246415" y="1237351"/>
                  </a:lnTo>
                  <a:lnTo>
                    <a:pt x="0" y="12373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24" name="TextBox 24"/>
            <p:cNvSpPr txBox="1"/>
            <p:nvPr/>
          </p:nvSpPr>
          <p:spPr>
            <a:xfrm rot="-28127">
              <a:off x="829950" y="-61513"/>
              <a:ext cx="3090046" cy="9355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452"/>
                </a:lnSpc>
                <a:spcBef>
                  <a:spcPct val="0"/>
                </a:spcBef>
              </a:pPr>
              <a:r>
                <a:rPr lang="en-US" sz="3894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Le courage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625116" y="1341481"/>
              <a:ext cx="9921754" cy="30817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063"/>
                </a:lnSpc>
              </a:pPr>
              <a:r>
                <a:rPr lang="en-US" sz="2945">
                  <a:solidFill>
                    <a:srgbClr val="00206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C’est agir malgré ses craintes, ses doutes ou ses difficultés. </a:t>
              </a:r>
            </a:p>
            <a:p>
              <a:pPr algn="l">
                <a:lnSpc>
                  <a:spcPts val="3063"/>
                </a:lnSpc>
              </a:pPr>
              <a:endParaRPr lang="en-US" sz="2945">
                <a:solidFill>
                  <a:srgbClr val="002060"/>
                </a:solidFill>
                <a:latin typeface="Calibri (MS)"/>
                <a:ea typeface="Calibri (MS)"/>
                <a:cs typeface="Calibri (MS)"/>
                <a:sym typeface="Calibri (MS)"/>
              </a:endParaRPr>
            </a:p>
            <a:p>
              <a:pPr algn="l">
                <a:lnSpc>
                  <a:spcPts val="3063"/>
                </a:lnSpc>
              </a:pPr>
              <a:r>
                <a:rPr lang="en-US" sz="2945">
                  <a:solidFill>
                    <a:srgbClr val="00206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Le courage permet d’essayer des choses difficiles en surmontant la peur et l’impression du risque, et de réaliser des accomplissements.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329861" y="2244724"/>
            <a:ext cx="8325020" cy="5529000"/>
            <a:chOff x="0" y="0"/>
            <a:chExt cx="11100027" cy="7372000"/>
          </a:xfrm>
        </p:grpSpPr>
        <p:grpSp>
          <p:nvGrpSpPr>
            <p:cNvPr id="27" name="Group 27"/>
            <p:cNvGrpSpPr/>
            <p:nvPr/>
          </p:nvGrpSpPr>
          <p:grpSpPr>
            <a:xfrm rot="5400000">
              <a:off x="2207517" y="-1520510"/>
              <a:ext cx="6684993" cy="11100027"/>
              <a:chOff x="0" y="0"/>
              <a:chExt cx="712077" cy="1182361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712077" cy="1182361"/>
              </a:xfrm>
              <a:custGeom>
                <a:avLst/>
                <a:gdLst/>
                <a:ahLst/>
                <a:cxnLst/>
                <a:rect l="l" t="t" r="r" b="b"/>
                <a:pathLst>
                  <a:path w="712077" h="1182361">
                    <a:moveTo>
                      <a:pt x="12353" y="0"/>
                    </a:moveTo>
                    <a:lnTo>
                      <a:pt x="699724" y="0"/>
                    </a:lnTo>
                    <a:cubicBezTo>
                      <a:pt x="703000" y="0"/>
                      <a:pt x="706142" y="1301"/>
                      <a:pt x="708459" y="3618"/>
                    </a:cubicBezTo>
                    <a:cubicBezTo>
                      <a:pt x="710776" y="5935"/>
                      <a:pt x="712077" y="9077"/>
                      <a:pt x="712077" y="12353"/>
                    </a:cubicBezTo>
                    <a:lnTo>
                      <a:pt x="712077" y="1170008"/>
                    </a:lnTo>
                    <a:cubicBezTo>
                      <a:pt x="712077" y="1173284"/>
                      <a:pt x="710776" y="1176426"/>
                      <a:pt x="708459" y="1178743"/>
                    </a:cubicBezTo>
                    <a:cubicBezTo>
                      <a:pt x="706142" y="1181059"/>
                      <a:pt x="703000" y="1182361"/>
                      <a:pt x="699724" y="1182361"/>
                    </a:cubicBezTo>
                    <a:lnTo>
                      <a:pt x="12353" y="1182361"/>
                    </a:lnTo>
                    <a:cubicBezTo>
                      <a:pt x="9077" y="1182361"/>
                      <a:pt x="5935" y="1181059"/>
                      <a:pt x="3618" y="1178743"/>
                    </a:cubicBezTo>
                    <a:cubicBezTo>
                      <a:pt x="1301" y="1176426"/>
                      <a:pt x="0" y="1173284"/>
                      <a:pt x="0" y="1170008"/>
                    </a:cubicBezTo>
                    <a:lnTo>
                      <a:pt x="0" y="12353"/>
                    </a:lnTo>
                    <a:cubicBezTo>
                      <a:pt x="0" y="9077"/>
                      <a:pt x="1301" y="5935"/>
                      <a:pt x="3618" y="3618"/>
                    </a:cubicBezTo>
                    <a:cubicBezTo>
                      <a:pt x="5935" y="1301"/>
                      <a:pt x="9077" y="0"/>
                      <a:pt x="12353" y="0"/>
                    </a:cubicBezTo>
                    <a:close/>
                  </a:path>
                </a:pathLst>
              </a:custGeom>
              <a:solidFill>
                <a:srgbClr val="DEF5F1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0" y="-66675"/>
                <a:ext cx="712077" cy="124903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100"/>
                  </a:lnSpc>
                </a:pPr>
                <a:endParaRPr/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>
              <a:off x="395264" y="204554"/>
              <a:ext cx="6155619" cy="964905"/>
              <a:chOff x="0" y="0"/>
              <a:chExt cx="670081" cy="105037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0" y="0"/>
                <a:ext cx="670081" cy="105037"/>
              </a:xfrm>
              <a:custGeom>
                <a:avLst/>
                <a:gdLst/>
                <a:ahLst/>
                <a:cxnLst/>
                <a:rect l="l" t="t" r="r" b="b"/>
                <a:pathLst>
                  <a:path w="670081" h="105037">
                    <a:moveTo>
                      <a:pt x="10062" y="0"/>
                    </a:moveTo>
                    <a:lnTo>
                      <a:pt x="660020" y="0"/>
                    </a:lnTo>
                    <a:cubicBezTo>
                      <a:pt x="662688" y="0"/>
                      <a:pt x="665248" y="1060"/>
                      <a:pt x="667134" y="2947"/>
                    </a:cubicBezTo>
                    <a:cubicBezTo>
                      <a:pt x="669021" y="4834"/>
                      <a:pt x="670081" y="7393"/>
                      <a:pt x="670081" y="10062"/>
                    </a:cubicBezTo>
                    <a:lnTo>
                      <a:pt x="670081" y="94975"/>
                    </a:lnTo>
                    <a:cubicBezTo>
                      <a:pt x="670081" y="97643"/>
                      <a:pt x="669021" y="100203"/>
                      <a:pt x="667134" y="102090"/>
                    </a:cubicBezTo>
                    <a:cubicBezTo>
                      <a:pt x="665248" y="103976"/>
                      <a:pt x="662688" y="105037"/>
                      <a:pt x="660020" y="105037"/>
                    </a:cubicBezTo>
                    <a:lnTo>
                      <a:pt x="10062" y="105037"/>
                    </a:lnTo>
                    <a:cubicBezTo>
                      <a:pt x="7393" y="105037"/>
                      <a:pt x="4834" y="103976"/>
                      <a:pt x="2947" y="102090"/>
                    </a:cubicBezTo>
                    <a:cubicBezTo>
                      <a:pt x="1060" y="100203"/>
                      <a:pt x="0" y="97643"/>
                      <a:pt x="0" y="94975"/>
                    </a:cubicBezTo>
                    <a:lnTo>
                      <a:pt x="0" y="10062"/>
                    </a:lnTo>
                    <a:cubicBezTo>
                      <a:pt x="0" y="7393"/>
                      <a:pt x="1060" y="4834"/>
                      <a:pt x="2947" y="2947"/>
                    </a:cubicBezTo>
                    <a:cubicBezTo>
                      <a:pt x="4834" y="1060"/>
                      <a:pt x="7393" y="0"/>
                      <a:pt x="10062" y="0"/>
                    </a:cubicBezTo>
                    <a:close/>
                  </a:path>
                </a:pathLst>
              </a:custGeom>
              <a:solidFill>
                <a:srgbClr val="002060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32" name="TextBox 32"/>
              <p:cNvSpPr txBox="1"/>
              <p:nvPr/>
            </p:nvSpPr>
            <p:spPr>
              <a:xfrm>
                <a:off x="0" y="-28575"/>
                <a:ext cx="670081" cy="133612"/>
              </a:xfrm>
              <a:prstGeom prst="rect">
                <a:avLst/>
              </a:prstGeom>
            </p:spPr>
            <p:txBody>
              <a:bodyPr lIns="27078" tIns="27078" rIns="27078" bIns="27078" rtlCol="0" anchor="ctr"/>
              <a:lstStyle/>
              <a:p>
                <a:pPr algn="ctr">
                  <a:lnSpc>
                    <a:spcPts val="1168"/>
                  </a:lnSpc>
                </a:pPr>
                <a:endParaRPr/>
              </a:p>
            </p:txBody>
          </p:sp>
        </p:grpSp>
        <p:sp>
          <p:nvSpPr>
            <p:cNvPr id="33" name="Freeform 33"/>
            <p:cNvSpPr/>
            <p:nvPr/>
          </p:nvSpPr>
          <p:spPr>
            <a:xfrm>
              <a:off x="9561335" y="0"/>
              <a:ext cx="1538692" cy="1646460"/>
            </a:xfrm>
            <a:custGeom>
              <a:avLst/>
              <a:gdLst/>
              <a:ahLst/>
              <a:cxnLst/>
              <a:rect l="l" t="t" r="r" b="b"/>
              <a:pathLst>
                <a:path w="1538692" h="1646460">
                  <a:moveTo>
                    <a:pt x="0" y="0"/>
                  </a:moveTo>
                  <a:lnTo>
                    <a:pt x="1538692" y="0"/>
                  </a:lnTo>
                  <a:lnTo>
                    <a:pt x="1538692" y="1646460"/>
                  </a:lnTo>
                  <a:lnTo>
                    <a:pt x="0" y="16464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34" name="Freeform 34"/>
            <p:cNvSpPr/>
            <p:nvPr/>
          </p:nvSpPr>
          <p:spPr>
            <a:xfrm>
              <a:off x="9045830" y="5558015"/>
              <a:ext cx="1668342" cy="1628719"/>
            </a:xfrm>
            <a:custGeom>
              <a:avLst/>
              <a:gdLst/>
              <a:ahLst/>
              <a:cxnLst/>
              <a:rect l="l" t="t" r="r" b="b"/>
              <a:pathLst>
                <a:path w="1668342" h="1628719">
                  <a:moveTo>
                    <a:pt x="0" y="0"/>
                  </a:moveTo>
                  <a:lnTo>
                    <a:pt x="1668343" y="0"/>
                  </a:lnTo>
                  <a:lnTo>
                    <a:pt x="1668343" y="1628720"/>
                  </a:lnTo>
                  <a:lnTo>
                    <a:pt x="0" y="16287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35" name="TextBox 35"/>
            <p:cNvSpPr txBox="1"/>
            <p:nvPr/>
          </p:nvSpPr>
          <p:spPr>
            <a:xfrm rot="-28127">
              <a:off x="801711" y="212087"/>
              <a:ext cx="5341480" cy="9355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5452"/>
                </a:lnSpc>
                <a:spcBef>
                  <a:spcPct val="0"/>
                </a:spcBef>
              </a:pPr>
              <a:r>
                <a:rPr lang="en-US" sz="3894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La confiance en soi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578909" y="1647855"/>
              <a:ext cx="9921754" cy="36453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063"/>
                </a:lnSpc>
              </a:pPr>
              <a:r>
                <a:rPr lang="en-US" sz="2945">
                  <a:solidFill>
                    <a:srgbClr val="00206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C’est sentir qu’on est « </a:t>
              </a:r>
              <a:r>
                <a:rPr lang="en-US" sz="2945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CAPABLE</a:t>
              </a:r>
              <a:r>
                <a:rPr lang="en-US" sz="2945">
                  <a:solidFill>
                    <a:srgbClr val="00206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 », c’est croire qu’on possède les moyens suffisants pour surmonter une situation. </a:t>
              </a:r>
            </a:p>
            <a:p>
              <a:pPr algn="just">
                <a:lnSpc>
                  <a:spcPts val="3063"/>
                </a:lnSpc>
              </a:pPr>
              <a:endParaRPr lang="en-US" sz="2945">
                <a:solidFill>
                  <a:srgbClr val="002060"/>
                </a:solidFill>
                <a:latin typeface="Calibri (MS)"/>
                <a:ea typeface="Calibri (MS)"/>
                <a:cs typeface="Calibri (MS)"/>
                <a:sym typeface="Calibri (MS)"/>
              </a:endParaRPr>
            </a:p>
            <a:p>
              <a:pPr algn="just">
                <a:lnSpc>
                  <a:spcPts val="3063"/>
                </a:lnSpc>
              </a:pPr>
              <a:r>
                <a:rPr lang="en-US" sz="2945">
                  <a:solidFill>
                    <a:srgbClr val="00206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La confiance en soi aide à prendre de bonnes décisions, à passer à l’action et à créer des relations saines.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>
            <a:off x="146639" y="0"/>
            <a:ext cx="5539117" cy="681881"/>
          </a:xfrm>
          <a:custGeom>
            <a:avLst/>
            <a:gdLst/>
            <a:ahLst/>
            <a:cxnLst/>
            <a:rect l="l" t="t" r="r" b="b"/>
            <a:pathLst>
              <a:path w="5539117" h="681881">
                <a:moveTo>
                  <a:pt x="0" y="0"/>
                </a:moveTo>
                <a:lnTo>
                  <a:pt x="5539117" y="0"/>
                </a:lnTo>
                <a:lnTo>
                  <a:pt x="5539117" y="681881"/>
                </a:lnTo>
                <a:lnTo>
                  <a:pt x="0" y="6818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4" name="Freeform 4"/>
          <p:cNvSpPr/>
          <p:nvPr/>
        </p:nvSpPr>
        <p:spPr>
          <a:xfrm>
            <a:off x="4366721" y="2782415"/>
            <a:ext cx="9330330" cy="5498776"/>
          </a:xfrm>
          <a:custGeom>
            <a:avLst/>
            <a:gdLst/>
            <a:ahLst/>
            <a:cxnLst/>
            <a:rect l="l" t="t" r="r" b="b"/>
            <a:pathLst>
              <a:path w="9330330" h="5498776">
                <a:moveTo>
                  <a:pt x="0" y="0"/>
                </a:moveTo>
                <a:lnTo>
                  <a:pt x="9330329" y="0"/>
                </a:lnTo>
                <a:lnTo>
                  <a:pt x="9330329" y="5498776"/>
                </a:lnTo>
                <a:lnTo>
                  <a:pt x="0" y="54987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5" name="Freeform 5"/>
          <p:cNvSpPr/>
          <p:nvPr/>
        </p:nvSpPr>
        <p:spPr>
          <a:xfrm rot="3940347">
            <a:off x="3419257" y="4650223"/>
            <a:ext cx="1452888" cy="1116908"/>
          </a:xfrm>
          <a:custGeom>
            <a:avLst/>
            <a:gdLst/>
            <a:ahLst/>
            <a:cxnLst/>
            <a:rect l="l" t="t" r="r" b="b"/>
            <a:pathLst>
              <a:path w="1452888" h="1116908">
                <a:moveTo>
                  <a:pt x="0" y="0"/>
                </a:moveTo>
                <a:lnTo>
                  <a:pt x="1452888" y="0"/>
                </a:lnTo>
                <a:lnTo>
                  <a:pt x="1452888" y="1116908"/>
                </a:lnTo>
                <a:lnTo>
                  <a:pt x="0" y="11169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6" name="Freeform 6"/>
          <p:cNvSpPr/>
          <p:nvPr/>
        </p:nvSpPr>
        <p:spPr>
          <a:xfrm rot="-8957369">
            <a:off x="13070991" y="5065456"/>
            <a:ext cx="1252119" cy="962567"/>
          </a:xfrm>
          <a:custGeom>
            <a:avLst/>
            <a:gdLst/>
            <a:ahLst/>
            <a:cxnLst/>
            <a:rect l="l" t="t" r="r" b="b"/>
            <a:pathLst>
              <a:path w="1252119" h="962567">
                <a:moveTo>
                  <a:pt x="0" y="0"/>
                </a:moveTo>
                <a:lnTo>
                  <a:pt x="1252119" y="0"/>
                </a:lnTo>
                <a:lnTo>
                  <a:pt x="1252119" y="962567"/>
                </a:lnTo>
                <a:lnTo>
                  <a:pt x="0" y="9625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grpSp>
        <p:nvGrpSpPr>
          <p:cNvPr id="7" name="Group 7"/>
          <p:cNvGrpSpPr/>
          <p:nvPr/>
        </p:nvGrpSpPr>
        <p:grpSpPr>
          <a:xfrm>
            <a:off x="820952" y="2190351"/>
            <a:ext cx="2764719" cy="7251975"/>
            <a:chOff x="0" y="-57677"/>
            <a:chExt cx="3686292" cy="9669299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381549"/>
              <a:ext cx="3686292" cy="9230073"/>
              <a:chOff x="0" y="0"/>
              <a:chExt cx="2566130" cy="6425309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2566130" cy="6425309"/>
              </a:xfrm>
              <a:custGeom>
                <a:avLst/>
                <a:gdLst/>
                <a:ahLst/>
                <a:cxnLst/>
                <a:rect l="l" t="t" r="r" b="b"/>
                <a:pathLst>
                  <a:path w="2566130" h="6425309">
                    <a:moveTo>
                      <a:pt x="19602" y="0"/>
                    </a:moveTo>
                    <a:lnTo>
                      <a:pt x="2546528" y="0"/>
                    </a:lnTo>
                    <a:cubicBezTo>
                      <a:pt x="2551727" y="0"/>
                      <a:pt x="2556713" y="2065"/>
                      <a:pt x="2560388" y="5741"/>
                    </a:cubicBezTo>
                    <a:cubicBezTo>
                      <a:pt x="2564065" y="9417"/>
                      <a:pt x="2566130" y="14403"/>
                      <a:pt x="2566130" y="19602"/>
                    </a:cubicBezTo>
                    <a:lnTo>
                      <a:pt x="2566130" y="6405707"/>
                    </a:lnTo>
                    <a:cubicBezTo>
                      <a:pt x="2566130" y="6410906"/>
                      <a:pt x="2564065" y="6415892"/>
                      <a:pt x="2560388" y="6419568"/>
                    </a:cubicBezTo>
                    <a:cubicBezTo>
                      <a:pt x="2556713" y="6423244"/>
                      <a:pt x="2551727" y="6425309"/>
                      <a:pt x="2546528" y="6425309"/>
                    </a:cubicBezTo>
                    <a:lnTo>
                      <a:pt x="19602" y="6425309"/>
                    </a:lnTo>
                    <a:cubicBezTo>
                      <a:pt x="14403" y="6425309"/>
                      <a:pt x="9417" y="6423244"/>
                      <a:pt x="5741" y="6419568"/>
                    </a:cubicBezTo>
                    <a:cubicBezTo>
                      <a:pt x="2065" y="6415892"/>
                      <a:pt x="0" y="6410906"/>
                      <a:pt x="0" y="6405707"/>
                    </a:cubicBezTo>
                    <a:lnTo>
                      <a:pt x="0" y="19602"/>
                    </a:lnTo>
                    <a:cubicBezTo>
                      <a:pt x="0" y="14403"/>
                      <a:pt x="2065" y="9417"/>
                      <a:pt x="5741" y="5741"/>
                    </a:cubicBezTo>
                    <a:cubicBezTo>
                      <a:pt x="9417" y="2065"/>
                      <a:pt x="14403" y="0"/>
                      <a:pt x="19602" y="0"/>
                    </a:cubicBezTo>
                    <a:close/>
                  </a:path>
                </a:pathLst>
              </a:custGeom>
              <a:solidFill>
                <a:srgbClr val="E0F6F1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2566130" cy="6472934"/>
              </a:xfrm>
              <a:prstGeom prst="rect">
                <a:avLst/>
              </a:prstGeom>
            </p:spPr>
            <p:txBody>
              <a:bodyPr lIns="42743" tIns="42743" rIns="42743" bIns="42743" rtlCol="0" anchor="ctr"/>
              <a:lstStyle/>
              <a:p>
                <a:pPr algn="ctr">
                  <a:lnSpc>
                    <a:spcPts val="1491"/>
                  </a:lnSpc>
                </a:pPr>
                <a:endParaRPr/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397178" y="960873"/>
              <a:ext cx="897506" cy="1244376"/>
            </a:xfrm>
            <a:custGeom>
              <a:avLst/>
              <a:gdLst/>
              <a:ahLst/>
              <a:cxnLst/>
              <a:rect l="l" t="t" r="r" b="b"/>
              <a:pathLst>
                <a:path w="897506" h="1244376">
                  <a:moveTo>
                    <a:pt x="0" y="0"/>
                  </a:moveTo>
                  <a:lnTo>
                    <a:pt x="897506" y="0"/>
                  </a:lnTo>
                  <a:lnTo>
                    <a:pt x="897506" y="1244375"/>
                  </a:lnTo>
                  <a:lnTo>
                    <a:pt x="0" y="12443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1346672" y="1263076"/>
              <a:ext cx="1723333" cy="6304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29"/>
                </a:lnSpc>
              </a:pPr>
              <a:r>
                <a:rPr lang="en-US" sz="3068" b="1" spc="-125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ÉVITER</a:t>
              </a:r>
            </a:p>
          </p:txBody>
        </p:sp>
        <p:grpSp>
          <p:nvGrpSpPr>
            <p:cNvPr id="13" name="Group 13"/>
            <p:cNvGrpSpPr/>
            <p:nvPr/>
          </p:nvGrpSpPr>
          <p:grpSpPr>
            <a:xfrm>
              <a:off x="475929" y="0"/>
              <a:ext cx="2734434" cy="763097"/>
              <a:chOff x="0" y="0"/>
              <a:chExt cx="2988306" cy="833945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2988306" cy="833945"/>
              </a:xfrm>
              <a:prstGeom prst="roundRect">
                <a:avLst/>
              </a:prstGeom>
              <a:solidFill>
                <a:srgbClr val="002060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0" y="-28575"/>
                <a:ext cx="2988306" cy="862520"/>
              </a:xfrm>
              <a:prstGeom prst="rect">
                <a:avLst/>
              </a:prstGeom>
            </p:spPr>
            <p:txBody>
              <a:bodyPr lIns="64231" tIns="64231" rIns="64231" bIns="64231" rtlCol="0" anchor="ctr"/>
              <a:lstStyle/>
              <a:p>
                <a:pPr algn="ctr">
                  <a:lnSpc>
                    <a:spcPts val="875"/>
                  </a:lnSpc>
                </a:pPr>
                <a:endParaRPr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655670" y="-57677"/>
              <a:ext cx="2320308" cy="7793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57"/>
                </a:lnSpc>
                <a:spcBef>
                  <a:spcPct val="0"/>
                </a:spcBef>
              </a:pPr>
              <a:r>
                <a:rPr lang="en-US" sz="3183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CHOIX 1</a:t>
              </a:r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267986" y="2383615"/>
              <a:ext cx="3207837" cy="1045351"/>
              <a:chOff x="0" y="0"/>
              <a:chExt cx="495318" cy="161411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495318" cy="161411"/>
              </a:xfrm>
              <a:custGeom>
                <a:avLst/>
                <a:gdLst/>
                <a:ahLst/>
                <a:cxnLst/>
                <a:rect l="l" t="t" r="r" b="b"/>
                <a:pathLst>
                  <a:path w="495318" h="161411">
                    <a:moveTo>
                      <a:pt x="19308" y="0"/>
                    </a:moveTo>
                    <a:lnTo>
                      <a:pt x="476011" y="0"/>
                    </a:lnTo>
                    <a:cubicBezTo>
                      <a:pt x="486674" y="0"/>
                      <a:pt x="495318" y="8644"/>
                      <a:pt x="495318" y="19308"/>
                    </a:cubicBezTo>
                    <a:lnTo>
                      <a:pt x="495318" y="142104"/>
                    </a:lnTo>
                    <a:cubicBezTo>
                      <a:pt x="495318" y="147225"/>
                      <a:pt x="493284" y="152135"/>
                      <a:pt x="489663" y="155756"/>
                    </a:cubicBezTo>
                    <a:cubicBezTo>
                      <a:pt x="486043" y="159377"/>
                      <a:pt x="481132" y="161411"/>
                      <a:pt x="476011" y="161411"/>
                    </a:cubicBezTo>
                    <a:lnTo>
                      <a:pt x="19308" y="161411"/>
                    </a:lnTo>
                    <a:cubicBezTo>
                      <a:pt x="8644" y="161411"/>
                      <a:pt x="0" y="152767"/>
                      <a:pt x="0" y="142104"/>
                    </a:cubicBezTo>
                    <a:lnTo>
                      <a:pt x="0" y="19308"/>
                    </a:lnTo>
                    <a:cubicBezTo>
                      <a:pt x="0" y="14187"/>
                      <a:pt x="2034" y="9276"/>
                      <a:pt x="5655" y="5655"/>
                    </a:cubicBezTo>
                    <a:cubicBezTo>
                      <a:pt x="9276" y="2034"/>
                      <a:pt x="14187" y="0"/>
                      <a:pt x="193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sq">
                <a:solidFill>
                  <a:srgbClr val="282D96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28575"/>
                <a:ext cx="495318" cy="189986"/>
              </a:xfrm>
              <a:prstGeom prst="rect">
                <a:avLst/>
              </a:prstGeom>
            </p:spPr>
            <p:txBody>
              <a:bodyPr lIns="27078" tIns="27078" rIns="27078" bIns="27078" rtlCol="0" anchor="ctr"/>
              <a:lstStyle/>
              <a:p>
                <a:pPr algn="l">
                  <a:lnSpc>
                    <a:spcPts val="1168"/>
                  </a:lnSpc>
                </a:pPr>
                <a:endParaRPr/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292040" y="2552992"/>
              <a:ext cx="3076557" cy="7689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59"/>
                </a:lnSpc>
              </a:pPr>
              <a:r>
                <a:rPr lang="en-US" sz="2076" b="1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Rester</a:t>
              </a: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dans </a:t>
              </a:r>
              <a:r>
                <a:rPr lang="en-US" sz="2076" b="1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sa</a:t>
              </a: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</a:p>
            <a:p>
              <a:pPr algn="ctr">
                <a:lnSpc>
                  <a:spcPts val="2159"/>
                </a:lnSpc>
              </a:pP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zone de </a:t>
              </a:r>
              <a:r>
                <a:rPr lang="en-US" sz="2076" b="1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confort</a:t>
              </a:r>
              <a:endParaRPr lang="en-US" sz="2076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endParaRP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267986" y="3577383"/>
              <a:ext cx="3207837" cy="1053264"/>
              <a:chOff x="0" y="0"/>
              <a:chExt cx="495318" cy="162633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95318" cy="162633"/>
              </a:xfrm>
              <a:custGeom>
                <a:avLst/>
                <a:gdLst/>
                <a:ahLst/>
                <a:cxnLst/>
                <a:rect l="l" t="t" r="r" b="b"/>
                <a:pathLst>
                  <a:path w="495318" h="162633">
                    <a:moveTo>
                      <a:pt x="19308" y="0"/>
                    </a:moveTo>
                    <a:lnTo>
                      <a:pt x="476011" y="0"/>
                    </a:lnTo>
                    <a:cubicBezTo>
                      <a:pt x="486674" y="0"/>
                      <a:pt x="495318" y="8644"/>
                      <a:pt x="495318" y="19308"/>
                    </a:cubicBezTo>
                    <a:lnTo>
                      <a:pt x="495318" y="143326"/>
                    </a:lnTo>
                    <a:cubicBezTo>
                      <a:pt x="495318" y="148446"/>
                      <a:pt x="493284" y="153357"/>
                      <a:pt x="489663" y="156978"/>
                    </a:cubicBezTo>
                    <a:cubicBezTo>
                      <a:pt x="486043" y="160599"/>
                      <a:pt x="481132" y="162633"/>
                      <a:pt x="476011" y="162633"/>
                    </a:cubicBezTo>
                    <a:lnTo>
                      <a:pt x="19308" y="162633"/>
                    </a:lnTo>
                    <a:cubicBezTo>
                      <a:pt x="14187" y="162633"/>
                      <a:pt x="9276" y="160599"/>
                      <a:pt x="5655" y="156978"/>
                    </a:cubicBezTo>
                    <a:cubicBezTo>
                      <a:pt x="2034" y="153357"/>
                      <a:pt x="0" y="148446"/>
                      <a:pt x="0" y="143326"/>
                    </a:cubicBezTo>
                    <a:lnTo>
                      <a:pt x="0" y="19308"/>
                    </a:lnTo>
                    <a:cubicBezTo>
                      <a:pt x="0" y="14187"/>
                      <a:pt x="2034" y="9276"/>
                      <a:pt x="5655" y="5655"/>
                    </a:cubicBezTo>
                    <a:cubicBezTo>
                      <a:pt x="9276" y="2034"/>
                      <a:pt x="14187" y="0"/>
                      <a:pt x="193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sq">
                <a:solidFill>
                  <a:srgbClr val="282D96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0" y="-28575"/>
                <a:ext cx="495318" cy="191208"/>
              </a:xfrm>
              <a:prstGeom prst="rect">
                <a:avLst/>
              </a:prstGeom>
            </p:spPr>
            <p:txBody>
              <a:bodyPr lIns="27078" tIns="27078" rIns="27078" bIns="27078" rtlCol="0" anchor="ctr"/>
              <a:lstStyle/>
              <a:p>
                <a:pPr algn="ctr">
                  <a:lnSpc>
                    <a:spcPts val="1168"/>
                  </a:lnSpc>
                </a:pPr>
                <a:endParaRPr/>
              </a:p>
            </p:txBody>
          </p:sp>
        </p:grpSp>
        <p:sp>
          <p:nvSpPr>
            <p:cNvPr id="24" name="TextBox 24"/>
            <p:cNvSpPr txBox="1"/>
            <p:nvPr/>
          </p:nvSpPr>
          <p:spPr>
            <a:xfrm>
              <a:off x="263795" y="3752075"/>
              <a:ext cx="3158703" cy="7689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59"/>
                </a:lnSpc>
              </a:pPr>
              <a:r>
                <a:rPr lang="en-US" sz="2076" b="1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Contourner</a:t>
              </a: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les situations </a:t>
              </a:r>
              <a:r>
                <a:rPr lang="en-US" sz="2076" b="1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difficiles</a:t>
              </a:r>
              <a:endParaRPr lang="en-US" sz="2076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endParaRPr>
            </a:p>
          </p:txBody>
        </p:sp>
        <p:grpSp>
          <p:nvGrpSpPr>
            <p:cNvPr id="25" name="Group 25"/>
            <p:cNvGrpSpPr/>
            <p:nvPr/>
          </p:nvGrpSpPr>
          <p:grpSpPr>
            <a:xfrm>
              <a:off x="267986" y="7722234"/>
              <a:ext cx="3207837" cy="1889386"/>
              <a:chOff x="0" y="-38100"/>
              <a:chExt cx="495318" cy="291738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495318" cy="253638"/>
              </a:xfrm>
              <a:custGeom>
                <a:avLst/>
                <a:gdLst/>
                <a:ahLst/>
                <a:cxnLst/>
                <a:rect l="l" t="t" r="r" b="b"/>
                <a:pathLst>
                  <a:path w="495318" h="156625">
                    <a:moveTo>
                      <a:pt x="19308" y="0"/>
                    </a:moveTo>
                    <a:lnTo>
                      <a:pt x="476011" y="0"/>
                    </a:lnTo>
                    <a:cubicBezTo>
                      <a:pt x="486674" y="0"/>
                      <a:pt x="495318" y="8644"/>
                      <a:pt x="495318" y="19308"/>
                    </a:cubicBezTo>
                    <a:lnTo>
                      <a:pt x="495318" y="137317"/>
                    </a:lnTo>
                    <a:cubicBezTo>
                      <a:pt x="495318" y="142438"/>
                      <a:pt x="493284" y="147349"/>
                      <a:pt x="489663" y="150970"/>
                    </a:cubicBezTo>
                    <a:cubicBezTo>
                      <a:pt x="486043" y="154591"/>
                      <a:pt x="481132" y="156625"/>
                      <a:pt x="476011" y="156625"/>
                    </a:cubicBezTo>
                    <a:lnTo>
                      <a:pt x="19308" y="156625"/>
                    </a:lnTo>
                    <a:cubicBezTo>
                      <a:pt x="8644" y="156625"/>
                      <a:pt x="0" y="147981"/>
                      <a:pt x="0" y="137317"/>
                    </a:cubicBezTo>
                    <a:lnTo>
                      <a:pt x="0" y="19308"/>
                    </a:lnTo>
                    <a:cubicBezTo>
                      <a:pt x="0" y="14187"/>
                      <a:pt x="2034" y="9276"/>
                      <a:pt x="5655" y="5655"/>
                    </a:cubicBezTo>
                    <a:cubicBezTo>
                      <a:pt x="9276" y="2034"/>
                      <a:pt x="14187" y="0"/>
                      <a:pt x="193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sq">
                <a:solidFill>
                  <a:srgbClr val="282D96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0" y="-38100"/>
                <a:ext cx="495318" cy="194725"/>
              </a:xfrm>
              <a:prstGeom prst="rect">
                <a:avLst/>
              </a:prstGeom>
            </p:spPr>
            <p:txBody>
              <a:bodyPr lIns="46854" tIns="46854" rIns="46854" bIns="46854" rtlCol="0" anchor="ctr"/>
              <a:lstStyle/>
              <a:p>
                <a:pPr algn="ctr">
                  <a:lnSpc>
                    <a:spcPts val="1679"/>
                  </a:lnSpc>
                </a:pPr>
                <a:endParaRPr/>
              </a:p>
            </p:txBody>
          </p:sp>
        </p:grpSp>
        <p:sp>
          <p:nvSpPr>
            <p:cNvPr id="28" name="TextBox 28"/>
            <p:cNvSpPr txBox="1"/>
            <p:nvPr/>
          </p:nvSpPr>
          <p:spPr>
            <a:xfrm>
              <a:off x="385055" y="8194102"/>
              <a:ext cx="2939239" cy="11285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59"/>
                </a:lnSpc>
              </a:pP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Se </a:t>
              </a:r>
              <a:r>
                <a:rPr lang="en-US" sz="2076" b="1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retrouver</a:t>
              </a: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  <a:r>
                <a:rPr lang="en-US" sz="2076" b="1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coincée</a:t>
              </a: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  <a:r>
                <a:rPr lang="en-US" sz="2076" b="1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ou</a:t>
              </a: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  <a:r>
                <a:rPr lang="en-US" sz="2076" b="1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coincé</a:t>
              </a: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par </a:t>
              </a:r>
              <a:r>
                <a:rPr lang="en-US" sz="2076" b="1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ses</a:t>
              </a: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  <a:r>
                <a:rPr lang="en-US" sz="2076" b="1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craintes</a:t>
              </a: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</a:p>
          </p:txBody>
        </p:sp>
        <p:grpSp>
          <p:nvGrpSpPr>
            <p:cNvPr id="29" name="Group 29"/>
            <p:cNvGrpSpPr/>
            <p:nvPr/>
          </p:nvGrpSpPr>
          <p:grpSpPr>
            <a:xfrm>
              <a:off x="267986" y="4846587"/>
              <a:ext cx="3207837" cy="1754489"/>
              <a:chOff x="0" y="0"/>
              <a:chExt cx="495318" cy="270909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495318" cy="270909"/>
              </a:xfrm>
              <a:custGeom>
                <a:avLst/>
                <a:gdLst/>
                <a:ahLst/>
                <a:cxnLst/>
                <a:rect l="l" t="t" r="r" b="b"/>
                <a:pathLst>
                  <a:path w="495318" h="270909">
                    <a:moveTo>
                      <a:pt x="19308" y="0"/>
                    </a:moveTo>
                    <a:lnTo>
                      <a:pt x="476011" y="0"/>
                    </a:lnTo>
                    <a:cubicBezTo>
                      <a:pt x="486674" y="0"/>
                      <a:pt x="495318" y="8644"/>
                      <a:pt x="495318" y="19308"/>
                    </a:cubicBezTo>
                    <a:lnTo>
                      <a:pt x="495318" y="251601"/>
                    </a:lnTo>
                    <a:cubicBezTo>
                      <a:pt x="495318" y="256722"/>
                      <a:pt x="493284" y="261633"/>
                      <a:pt x="489663" y="265254"/>
                    </a:cubicBezTo>
                    <a:cubicBezTo>
                      <a:pt x="486043" y="268874"/>
                      <a:pt x="481132" y="270909"/>
                      <a:pt x="476011" y="270909"/>
                    </a:cubicBezTo>
                    <a:lnTo>
                      <a:pt x="19308" y="270909"/>
                    </a:lnTo>
                    <a:cubicBezTo>
                      <a:pt x="14187" y="270909"/>
                      <a:pt x="9276" y="268874"/>
                      <a:pt x="5655" y="265254"/>
                    </a:cubicBezTo>
                    <a:cubicBezTo>
                      <a:pt x="2034" y="261633"/>
                      <a:pt x="0" y="256722"/>
                      <a:pt x="0" y="251601"/>
                    </a:cubicBezTo>
                    <a:lnTo>
                      <a:pt x="0" y="19308"/>
                    </a:lnTo>
                    <a:cubicBezTo>
                      <a:pt x="0" y="14187"/>
                      <a:pt x="2034" y="9276"/>
                      <a:pt x="5655" y="5655"/>
                    </a:cubicBezTo>
                    <a:cubicBezTo>
                      <a:pt x="9276" y="2034"/>
                      <a:pt x="14187" y="0"/>
                      <a:pt x="193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sq">
                <a:solidFill>
                  <a:srgbClr val="282D96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31" name="TextBox 31"/>
              <p:cNvSpPr txBox="1"/>
              <p:nvPr/>
            </p:nvSpPr>
            <p:spPr>
              <a:xfrm>
                <a:off x="0" y="-28575"/>
                <a:ext cx="495318" cy="299484"/>
              </a:xfrm>
              <a:prstGeom prst="rect">
                <a:avLst/>
              </a:prstGeom>
            </p:spPr>
            <p:txBody>
              <a:bodyPr lIns="27078" tIns="27078" rIns="27078" bIns="27078" rtlCol="0" anchor="ctr"/>
              <a:lstStyle/>
              <a:p>
                <a:pPr algn="ctr">
                  <a:lnSpc>
                    <a:spcPts val="1168"/>
                  </a:lnSpc>
                </a:pPr>
                <a:endParaRPr/>
              </a:p>
            </p:txBody>
          </p:sp>
        </p:grpSp>
        <p:sp>
          <p:nvSpPr>
            <p:cNvPr id="32" name="TextBox 32"/>
            <p:cNvSpPr txBox="1"/>
            <p:nvPr/>
          </p:nvSpPr>
          <p:spPr>
            <a:xfrm>
              <a:off x="345940" y="4964509"/>
              <a:ext cx="3017470" cy="14721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59"/>
                </a:lnSpc>
              </a:pP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Trouver toutes sortes de stratégies pour fuir ce qui </a:t>
              </a:r>
            </a:p>
            <a:p>
              <a:pPr algn="ctr">
                <a:lnSpc>
                  <a:spcPts val="2159"/>
                </a:lnSpc>
              </a:pPr>
              <a:r>
                <a:rPr lang="en-US" sz="2076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nous fait peur</a:t>
              </a:r>
            </a:p>
          </p:txBody>
        </p:sp>
        <p:grpSp>
          <p:nvGrpSpPr>
            <p:cNvPr id="33" name="Group 33"/>
            <p:cNvGrpSpPr/>
            <p:nvPr/>
          </p:nvGrpSpPr>
          <p:grpSpPr>
            <a:xfrm>
              <a:off x="263795" y="6807863"/>
              <a:ext cx="3158703" cy="1007292"/>
              <a:chOff x="0" y="0"/>
              <a:chExt cx="487732" cy="155535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487732" cy="155535"/>
              </a:xfrm>
              <a:custGeom>
                <a:avLst/>
                <a:gdLst/>
                <a:ahLst/>
                <a:cxnLst/>
                <a:rect l="l" t="t" r="r" b="b"/>
                <a:pathLst>
                  <a:path w="487732" h="155535">
                    <a:moveTo>
                      <a:pt x="19608" y="0"/>
                    </a:moveTo>
                    <a:lnTo>
                      <a:pt x="468124" y="0"/>
                    </a:lnTo>
                    <a:cubicBezTo>
                      <a:pt x="473324" y="0"/>
                      <a:pt x="478311" y="2066"/>
                      <a:pt x="481989" y="5743"/>
                    </a:cubicBezTo>
                    <a:cubicBezTo>
                      <a:pt x="485666" y="9420"/>
                      <a:pt x="487732" y="14408"/>
                      <a:pt x="487732" y="19608"/>
                    </a:cubicBezTo>
                    <a:lnTo>
                      <a:pt x="487732" y="135927"/>
                    </a:lnTo>
                    <a:cubicBezTo>
                      <a:pt x="487732" y="146756"/>
                      <a:pt x="478953" y="155535"/>
                      <a:pt x="468124" y="155535"/>
                    </a:cubicBezTo>
                    <a:lnTo>
                      <a:pt x="19608" y="155535"/>
                    </a:lnTo>
                    <a:cubicBezTo>
                      <a:pt x="14408" y="155535"/>
                      <a:pt x="9420" y="153469"/>
                      <a:pt x="5743" y="149792"/>
                    </a:cubicBezTo>
                    <a:cubicBezTo>
                      <a:pt x="2066" y="146115"/>
                      <a:pt x="0" y="141127"/>
                      <a:pt x="0" y="135927"/>
                    </a:cubicBezTo>
                    <a:lnTo>
                      <a:pt x="0" y="19608"/>
                    </a:lnTo>
                    <a:cubicBezTo>
                      <a:pt x="0" y="14408"/>
                      <a:pt x="2066" y="9420"/>
                      <a:pt x="5743" y="5743"/>
                    </a:cubicBezTo>
                    <a:cubicBezTo>
                      <a:pt x="9420" y="2066"/>
                      <a:pt x="14408" y="0"/>
                      <a:pt x="196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sq">
                <a:solidFill>
                  <a:srgbClr val="282D96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35" name="TextBox 35"/>
              <p:cNvSpPr txBox="1"/>
              <p:nvPr/>
            </p:nvSpPr>
            <p:spPr>
              <a:xfrm>
                <a:off x="0" y="-28575"/>
                <a:ext cx="487732" cy="184110"/>
              </a:xfrm>
              <a:prstGeom prst="rect">
                <a:avLst/>
              </a:prstGeom>
            </p:spPr>
            <p:txBody>
              <a:bodyPr lIns="27078" tIns="27078" rIns="27078" bIns="27078" rtlCol="0" anchor="ctr"/>
              <a:lstStyle/>
              <a:p>
                <a:pPr algn="ctr">
                  <a:lnSpc>
                    <a:spcPts val="1168"/>
                  </a:lnSpc>
                </a:pPr>
                <a:endParaRPr/>
              </a:p>
            </p:txBody>
          </p:sp>
        </p:grpSp>
        <p:sp>
          <p:nvSpPr>
            <p:cNvPr id="36" name="TextBox 36"/>
            <p:cNvSpPr txBox="1"/>
            <p:nvPr/>
          </p:nvSpPr>
          <p:spPr>
            <a:xfrm>
              <a:off x="284457" y="6977324"/>
              <a:ext cx="3154511" cy="7689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59"/>
                </a:lnSpc>
              </a:pPr>
              <a:r>
                <a:rPr lang="en-US" sz="2076" b="1" spc="-47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Fuir</a:t>
              </a:r>
              <a:r>
                <a:rPr lang="en-US" sz="2076" b="1" spc="-47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  <a:r>
                <a:rPr lang="en-US" sz="2076" b="1" spc="-47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ses</a:t>
              </a:r>
              <a:r>
                <a:rPr lang="en-US" sz="2076" b="1" spc="-47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  <a:r>
                <a:rPr lang="en-US" sz="2076" b="1" spc="-47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ressentis</a:t>
              </a:r>
              <a:r>
                <a:rPr lang="en-US" sz="2076" b="1" spc="-47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  <a:r>
                <a:rPr lang="en-US" sz="2076" b="1" spc="-47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désagréables</a:t>
              </a:r>
              <a:endParaRPr lang="en-US" sz="2076" b="1" spc="-47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endParaRPr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17891371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12</a:t>
            </a:r>
          </a:p>
        </p:txBody>
      </p:sp>
      <p:grpSp>
        <p:nvGrpSpPr>
          <p:cNvPr id="38" name="Group 38"/>
          <p:cNvGrpSpPr/>
          <p:nvPr/>
        </p:nvGrpSpPr>
        <p:grpSpPr>
          <a:xfrm>
            <a:off x="14481102" y="2190351"/>
            <a:ext cx="2778198" cy="7251975"/>
            <a:chOff x="0" y="-57677"/>
            <a:chExt cx="3704263" cy="9669299"/>
          </a:xfrm>
        </p:grpSpPr>
        <p:grpSp>
          <p:nvGrpSpPr>
            <p:cNvPr id="39" name="Group 39"/>
            <p:cNvGrpSpPr/>
            <p:nvPr/>
          </p:nvGrpSpPr>
          <p:grpSpPr>
            <a:xfrm>
              <a:off x="0" y="381549"/>
              <a:ext cx="3704263" cy="9230073"/>
              <a:chOff x="0" y="0"/>
              <a:chExt cx="2578640" cy="6425309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0" y="0"/>
                <a:ext cx="2578640" cy="6425309"/>
              </a:xfrm>
              <a:custGeom>
                <a:avLst/>
                <a:gdLst/>
                <a:ahLst/>
                <a:cxnLst/>
                <a:rect l="l" t="t" r="r" b="b"/>
                <a:pathLst>
                  <a:path w="2578640" h="6425309">
                    <a:moveTo>
                      <a:pt x="19507" y="0"/>
                    </a:moveTo>
                    <a:lnTo>
                      <a:pt x="2559134" y="0"/>
                    </a:lnTo>
                    <a:cubicBezTo>
                      <a:pt x="2569907" y="0"/>
                      <a:pt x="2578640" y="8733"/>
                      <a:pt x="2578640" y="19507"/>
                    </a:cubicBezTo>
                    <a:lnTo>
                      <a:pt x="2578640" y="6405802"/>
                    </a:lnTo>
                    <a:cubicBezTo>
                      <a:pt x="2578640" y="6410976"/>
                      <a:pt x="2576585" y="6415937"/>
                      <a:pt x="2572927" y="6419596"/>
                    </a:cubicBezTo>
                    <a:cubicBezTo>
                      <a:pt x="2569269" y="6423254"/>
                      <a:pt x="2564307" y="6425309"/>
                      <a:pt x="2559134" y="6425309"/>
                    </a:cubicBezTo>
                    <a:lnTo>
                      <a:pt x="19507" y="6425309"/>
                    </a:lnTo>
                    <a:cubicBezTo>
                      <a:pt x="14333" y="6425309"/>
                      <a:pt x="9372" y="6423254"/>
                      <a:pt x="5713" y="6419596"/>
                    </a:cubicBezTo>
                    <a:cubicBezTo>
                      <a:pt x="2055" y="6415937"/>
                      <a:pt x="0" y="6410976"/>
                      <a:pt x="0" y="6405802"/>
                    </a:cubicBezTo>
                    <a:lnTo>
                      <a:pt x="0" y="19507"/>
                    </a:lnTo>
                    <a:cubicBezTo>
                      <a:pt x="0" y="14333"/>
                      <a:pt x="2055" y="9372"/>
                      <a:pt x="5713" y="5713"/>
                    </a:cubicBezTo>
                    <a:cubicBezTo>
                      <a:pt x="9372" y="2055"/>
                      <a:pt x="14333" y="0"/>
                      <a:pt x="19507" y="0"/>
                    </a:cubicBezTo>
                    <a:close/>
                  </a:path>
                </a:pathLst>
              </a:custGeom>
              <a:solidFill>
                <a:srgbClr val="E0F6F1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41" name="TextBox 41"/>
              <p:cNvSpPr txBox="1"/>
              <p:nvPr/>
            </p:nvSpPr>
            <p:spPr>
              <a:xfrm>
                <a:off x="0" y="-47625"/>
                <a:ext cx="2578640" cy="6472934"/>
              </a:xfrm>
              <a:prstGeom prst="rect">
                <a:avLst/>
              </a:prstGeom>
            </p:spPr>
            <p:txBody>
              <a:bodyPr lIns="42743" tIns="42743" rIns="42743" bIns="42743" rtlCol="0" anchor="ctr"/>
              <a:lstStyle/>
              <a:p>
                <a:pPr algn="ctr">
                  <a:lnSpc>
                    <a:spcPts val="1491"/>
                  </a:lnSpc>
                </a:pPr>
                <a:endParaRPr/>
              </a:p>
            </p:txBody>
          </p:sp>
        </p:grpSp>
        <p:sp>
          <p:nvSpPr>
            <p:cNvPr id="42" name="TextBox 42"/>
            <p:cNvSpPr txBox="1"/>
            <p:nvPr/>
          </p:nvSpPr>
          <p:spPr>
            <a:xfrm>
              <a:off x="1239802" y="1263076"/>
              <a:ext cx="2339620" cy="6304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29"/>
                </a:lnSpc>
              </a:pPr>
              <a:r>
                <a:rPr lang="en-US" sz="3068" b="1" spc="-125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S’EXPOSER</a:t>
              </a:r>
            </a:p>
          </p:txBody>
        </p:sp>
        <p:grpSp>
          <p:nvGrpSpPr>
            <p:cNvPr id="43" name="Group 43"/>
            <p:cNvGrpSpPr/>
            <p:nvPr/>
          </p:nvGrpSpPr>
          <p:grpSpPr>
            <a:xfrm>
              <a:off x="475929" y="0"/>
              <a:ext cx="2734434" cy="763097"/>
              <a:chOff x="0" y="0"/>
              <a:chExt cx="2988306" cy="833945"/>
            </a:xfrm>
          </p:grpSpPr>
          <p:sp>
            <p:nvSpPr>
              <p:cNvPr id="44" name="Freeform 44"/>
              <p:cNvSpPr/>
              <p:nvPr/>
            </p:nvSpPr>
            <p:spPr>
              <a:xfrm>
                <a:off x="0" y="0"/>
                <a:ext cx="2988306" cy="833945"/>
              </a:xfrm>
              <a:prstGeom prst="roundRect">
                <a:avLst/>
              </a:prstGeom>
              <a:solidFill>
                <a:srgbClr val="002060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45" name="TextBox 45"/>
              <p:cNvSpPr txBox="1"/>
              <p:nvPr/>
            </p:nvSpPr>
            <p:spPr>
              <a:xfrm>
                <a:off x="0" y="-28575"/>
                <a:ext cx="2988306" cy="862520"/>
              </a:xfrm>
              <a:prstGeom prst="rect">
                <a:avLst/>
              </a:prstGeom>
            </p:spPr>
            <p:txBody>
              <a:bodyPr lIns="64231" tIns="64231" rIns="64231" bIns="64231" rtlCol="0" anchor="ctr"/>
              <a:lstStyle/>
              <a:p>
                <a:pPr algn="ctr">
                  <a:lnSpc>
                    <a:spcPts val="875"/>
                  </a:lnSpc>
                </a:pPr>
                <a:endParaRPr/>
              </a:p>
            </p:txBody>
          </p:sp>
        </p:grpSp>
        <p:sp>
          <p:nvSpPr>
            <p:cNvPr id="46" name="TextBox 46"/>
            <p:cNvSpPr txBox="1"/>
            <p:nvPr/>
          </p:nvSpPr>
          <p:spPr>
            <a:xfrm>
              <a:off x="655670" y="-57677"/>
              <a:ext cx="2320308" cy="7793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57"/>
                </a:lnSpc>
                <a:spcBef>
                  <a:spcPct val="0"/>
                </a:spcBef>
              </a:pPr>
              <a:r>
                <a:rPr lang="en-US" sz="3183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CHOIX 2</a:t>
              </a:r>
            </a:p>
          </p:txBody>
        </p:sp>
        <p:grpSp>
          <p:nvGrpSpPr>
            <p:cNvPr id="47" name="Group 47"/>
            <p:cNvGrpSpPr/>
            <p:nvPr/>
          </p:nvGrpSpPr>
          <p:grpSpPr>
            <a:xfrm>
              <a:off x="267986" y="2383615"/>
              <a:ext cx="3207837" cy="1285976"/>
              <a:chOff x="0" y="0"/>
              <a:chExt cx="495318" cy="198566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495318" cy="198566"/>
              </a:xfrm>
              <a:custGeom>
                <a:avLst/>
                <a:gdLst/>
                <a:ahLst/>
                <a:cxnLst/>
                <a:rect l="l" t="t" r="r" b="b"/>
                <a:pathLst>
                  <a:path w="495318" h="198566">
                    <a:moveTo>
                      <a:pt x="19308" y="0"/>
                    </a:moveTo>
                    <a:lnTo>
                      <a:pt x="476011" y="0"/>
                    </a:lnTo>
                    <a:cubicBezTo>
                      <a:pt x="486674" y="0"/>
                      <a:pt x="495318" y="8644"/>
                      <a:pt x="495318" y="19308"/>
                    </a:cubicBezTo>
                    <a:lnTo>
                      <a:pt x="495318" y="179258"/>
                    </a:lnTo>
                    <a:cubicBezTo>
                      <a:pt x="495318" y="184379"/>
                      <a:pt x="493284" y="189290"/>
                      <a:pt x="489663" y="192911"/>
                    </a:cubicBezTo>
                    <a:cubicBezTo>
                      <a:pt x="486043" y="196532"/>
                      <a:pt x="481132" y="198566"/>
                      <a:pt x="476011" y="198566"/>
                    </a:cubicBezTo>
                    <a:lnTo>
                      <a:pt x="19308" y="198566"/>
                    </a:lnTo>
                    <a:cubicBezTo>
                      <a:pt x="14187" y="198566"/>
                      <a:pt x="9276" y="196532"/>
                      <a:pt x="5655" y="192911"/>
                    </a:cubicBezTo>
                    <a:cubicBezTo>
                      <a:pt x="2034" y="189290"/>
                      <a:pt x="0" y="184379"/>
                      <a:pt x="0" y="179258"/>
                    </a:cubicBezTo>
                    <a:lnTo>
                      <a:pt x="0" y="19308"/>
                    </a:lnTo>
                    <a:cubicBezTo>
                      <a:pt x="0" y="14187"/>
                      <a:pt x="2034" y="9276"/>
                      <a:pt x="5655" y="5655"/>
                    </a:cubicBezTo>
                    <a:cubicBezTo>
                      <a:pt x="9276" y="2034"/>
                      <a:pt x="14187" y="0"/>
                      <a:pt x="193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sq">
                <a:solidFill>
                  <a:srgbClr val="282D96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49" name="TextBox 49"/>
              <p:cNvSpPr txBox="1"/>
              <p:nvPr/>
            </p:nvSpPr>
            <p:spPr>
              <a:xfrm>
                <a:off x="0" y="-28575"/>
                <a:ext cx="495318" cy="227141"/>
              </a:xfrm>
              <a:prstGeom prst="rect">
                <a:avLst/>
              </a:prstGeom>
            </p:spPr>
            <p:txBody>
              <a:bodyPr lIns="27078" tIns="27078" rIns="27078" bIns="27078" rtlCol="0" anchor="ctr"/>
              <a:lstStyle/>
              <a:p>
                <a:pPr algn="l">
                  <a:lnSpc>
                    <a:spcPts val="1168"/>
                  </a:lnSpc>
                </a:pPr>
                <a:endParaRPr/>
              </a:p>
            </p:txBody>
          </p:sp>
        </p:grpSp>
        <p:sp>
          <p:nvSpPr>
            <p:cNvPr id="50" name="TextBox 50"/>
            <p:cNvSpPr txBox="1"/>
            <p:nvPr/>
          </p:nvSpPr>
          <p:spPr>
            <a:xfrm>
              <a:off x="315698" y="2466091"/>
              <a:ext cx="3106799" cy="1082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80"/>
                </a:lnSpc>
              </a:pPr>
              <a:r>
                <a:rPr lang="en-US" sz="2000" b="1" spc="-20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Faire face à la situation malgré ses craintes et ses doutes</a:t>
              </a:r>
            </a:p>
          </p:txBody>
        </p:sp>
        <p:grpSp>
          <p:nvGrpSpPr>
            <p:cNvPr id="51" name="Group 51"/>
            <p:cNvGrpSpPr/>
            <p:nvPr/>
          </p:nvGrpSpPr>
          <p:grpSpPr>
            <a:xfrm>
              <a:off x="267986" y="7316571"/>
              <a:ext cx="3207837" cy="1948482"/>
              <a:chOff x="0" y="0"/>
              <a:chExt cx="495318" cy="300863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0" y="0"/>
                <a:ext cx="495318" cy="300863"/>
              </a:xfrm>
              <a:custGeom>
                <a:avLst/>
                <a:gdLst/>
                <a:ahLst/>
                <a:cxnLst/>
                <a:rect l="l" t="t" r="r" b="b"/>
                <a:pathLst>
                  <a:path w="495318" h="300863">
                    <a:moveTo>
                      <a:pt x="19308" y="0"/>
                    </a:moveTo>
                    <a:lnTo>
                      <a:pt x="476011" y="0"/>
                    </a:lnTo>
                    <a:cubicBezTo>
                      <a:pt x="486674" y="0"/>
                      <a:pt x="495318" y="8644"/>
                      <a:pt x="495318" y="19308"/>
                    </a:cubicBezTo>
                    <a:lnTo>
                      <a:pt x="495318" y="281555"/>
                    </a:lnTo>
                    <a:cubicBezTo>
                      <a:pt x="495318" y="286676"/>
                      <a:pt x="493284" y="291587"/>
                      <a:pt x="489663" y="295208"/>
                    </a:cubicBezTo>
                    <a:cubicBezTo>
                      <a:pt x="486043" y="298829"/>
                      <a:pt x="481132" y="300863"/>
                      <a:pt x="476011" y="300863"/>
                    </a:cubicBezTo>
                    <a:lnTo>
                      <a:pt x="19308" y="300863"/>
                    </a:lnTo>
                    <a:cubicBezTo>
                      <a:pt x="14187" y="300863"/>
                      <a:pt x="9276" y="298829"/>
                      <a:pt x="5655" y="295208"/>
                    </a:cubicBezTo>
                    <a:cubicBezTo>
                      <a:pt x="2034" y="291587"/>
                      <a:pt x="0" y="286676"/>
                      <a:pt x="0" y="281555"/>
                    </a:cubicBezTo>
                    <a:lnTo>
                      <a:pt x="0" y="19308"/>
                    </a:lnTo>
                    <a:cubicBezTo>
                      <a:pt x="0" y="14187"/>
                      <a:pt x="2034" y="9276"/>
                      <a:pt x="5655" y="5655"/>
                    </a:cubicBezTo>
                    <a:cubicBezTo>
                      <a:pt x="9276" y="2034"/>
                      <a:pt x="14187" y="0"/>
                      <a:pt x="193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sq">
                <a:solidFill>
                  <a:srgbClr val="282D96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53" name="TextBox 53"/>
              <p:cNvSpPr txBox="1"/>
              <p:nvPr/>
            </p:nvSpPr>
            <p:spPr>
              <a:xfrm>
                <a:off x="0" y="-38100"/>
                <a:ext cx="495318" cy="338963"/>
              </a:xfrm>
              <a:prstGeom prst="rect">
                <a:avLst/>
              </a:prstGeom>
            </p:spPr>
            <p:txBody>
              <a:bodyPr lIns="46854" tIns="46854" rIns="46854" bIns="46854" rtlCol="0" anchor="ctr"/>
              <a:lstStyle/>
              <a:p>
                <a:pPr algn="ctr">
                  <a:lnSpc>
                    <a:spcPts val="1679"/>
                  </a:lnSpc>
                </a:pPr>
                <a:endParaRPr/>
              </a:p>
            </p:txBody>
          </p:sp>
        </p:grpSp>
        <p:grpSp>
          <p:nvGrpSpPr>
            <p:cNvPr id="54" name="Group 54"/>
            <p:cNvGrpSpPr/>
            <p:nvPr/>
          </p:nvGrpSpPr>
          <p:grpSpPr>
            <a:xfrm>
              <a:off x="267986" y="5080298"/>
              <a:ext cx="3207837" cy="1258373"/>
              <a:chOff x="0" y="0"/>
              <a:chExt cx="495318" cy="194304"/>
            </a:xfrm>
          </p:grpSpPr>
          <p:sp>
            <p:nvSpPr>
              <p:cNvPr id="55" name="Freeform 55"/>
              <p:cNvSpPr/>
              <p:nvPr/>
            </p:nvSpPr>
            <p:spPr>
              <a:xfrm>
                <a:off x="0" y="0"/>
                <a:ext cx="495318" cy="194304"/>
              </a:xfrm>
              <a:custGeom>
                <a:avLst/>
                <a:gdLst/>
                <a:ahLst/>
                <a:cxnLst/>
                <a:rect l="l" t="t" r="r" b="b"/>
                <a:pathLst>
                  <a:path w="495318" h="194304">
                    <a:moveTo>
                      <a:pt x="19308" y="0"/>
                    </a:moveTo>
                    <a:lnTo>
                      <a:pt x="476011" y="0"/>
                    </a:lnTo>
                    <a:cubicBezTo>
                      <a:pt x="486674" y="0"/>
                      <a:pt x="495318" y="8644"/>
                      <a:pt x="495318" y="19308"/>
                    </a:cubicBezTo>
                    <a:lnTo>
                      <a:pt x="495318" y="174996"/>
                    </a:lnTo>
                    <a:cubicBezTo>
                      <a:pt x="495318" y="180117"/>
                      <a:pt x="493284" y="185028"/>
                      <a:pt x="489663" y="188649"/>
                    </a:cubicBezTo>
                    <a:cubicBezTo>
                      <a:pt x="486043" y="192270"/>
                      <a:pt x="481132" y="194304"/>
                      <a:pt x="476011" y="194304"/>
                    </a:cubicBezTo>
                    <a:lnTo>
                      <a:pt x="19308" y="194304"/>
                    </a:lnTo>
                    <a:cubicBezTo>
                      <a:pt x="14187" y="194304"/>
                      <a:pt x="9276" y="192270"/>
                      <a:pt x="5655" y="188649"/>
                    </a:cubicBezTo>
                    <a:cubicBezTo>
                      <a:pt x="2034" y="185028"/>
                      <a:pt x="0" y="180117"/>
                      <a:pt x="0" y="174996"/>
                    </a:cubicBezTo>
                    <a:lnTo>
                      <a:pt x="0" y="19308"/>
                    </a:lnTo>
                    <a:cubicBezTo>
                      <a:pt x="0" y="14187"/>
                      <a:pt x="2034" y="9276"/>
                      <a:pt x="5655" y="5655"/>
                    </a:cubicBezTo>
                    <a:cubicBezTo>
                      <a:pt x="9276" y="2034"/>
                      <a:pt x="14187" y="0"/>
                      <a:pt x="193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sq">
                <a:solidFill>
                  <a:srgbClr val="282D96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56" name="TextBox 56"/>
              <p:cNvSpPr txBox="1"/>
              <p:nvPr/>
            </p:nvSpPr>
            <p:spPr>
              <a:xfrm>
                <a:off x="0" y="-28575"/>
                <a:ext cx="495318" cy="222879"/>
              </a:xfrm>
              <a:prstGeom prst="rect">
                <a:avLst/>
              </a:prstGeom>
            </p:spPr>
            <p:txBody>
              <a:bodyPr lIns="27078" tIns="27078" rIns="27078" bIns="27078" rtlCol="0" anchor="ctr"/>
              <a:lstStyle/>
              <a:p>
                <a:pPr algn="ctr">
                  <a:lnSpc>
                    <a:spcPts val="1168"/>
                  </a:lnSpc>
                </a:pPr>
                <a:endParaRPr/>
              </a:p>
            </p:txBody>
          </p:sp>
        </p:grpSp>
        <p:grpSp>
          <p:nvGrpSpPr>
            <p:cNvPr id="57" name="Group 57"/>
            <p:cNvGrpSpPr/>
            <p:nvPr/>
          </p:nvGrpSpPr>
          <p:grpSpPr>
            <a:xfrm>
              <a:off x="267986" y="3754443"/>
              <a:ext cx="3207837" cy="1236955"/>
              <a:chOff x="0" y="0"/>
              <a:chExt cx="495318" cy="190997"/>
            </a:xfrm>
          </p:grpSpPr>
          <p:sp>
            <p:nvSpPr>
              <p:cNvPr id="58" name="Freeform 58"/>
              <p:cNvSpPr/>
              <p:nvPr/>
            </p:nvSpPr>
            <p:spPr>
              <a:xfrm>
                <a:off x="0" y="0"/>
                <a:ext cx="495318" cy="190997"/>
              </a:xfrm>
              <a:custGeom>
                <a:avLst/>
                <a:gdLst/>
                <a:ahLst/>
                <a:cxnLst/>
                <a:rect l="l" t="t" r="r" b="b"/>
                <a:pathLst>
                  <a:path w="495318" h="190997">
                    <a:moveTo>
                      <a:pt x="19308" y="0"/>
                    </a:moveTo>
                    <a:lnTo>
                      <a:pt x="476011" y="0"/>
                    </a:lnTo>
                    <a:cubicBezTo>
                      <a:pt x="486674" y="0"/>
                      <a:pt x="495318" y="8644"/>
                      <a:pt x="495318" y="19308"/>
                    </a:cubicBezTo>
                    <a:lnTo>
                      <a:pt x="495318" y="171689"/>
                    </a:lnTo>
                    <a:cubicBezTo>
                      <a:pt x="495318" y="176810"/>
                      <a:pt x="493284" y="181721"/>
                      <a:pt x="489663" y="185342"/>
                    </a:cubicBezTo>
                    <a:cubicBezTo>
                      <a:pt x="486043" y="188963"/>
                      <a:pt x="481132" y="190997"/>
                      <a:pt x="476011" y="190997"/>
                    </a:cubicBezTo>
                    <a:lnTo>
                      <a:pt x="19308" y="190997"/>
                    </a:lnTo>
                    <a:cubicBezTo>
                      <a:pt x="14187" y="190997"/>
                      <a:pt x="9276" y="188963"/>
                      <a:pt x="5655" y="185342"/>
                    </a:cubicBezTo>
                    <a:cubicBezTo>
                      <a:pt x="2034" y="181721"/>
                      <a:pt x="0" y="176810"/>
                      <a:pt x="0" y="171689"/>
                    </a:cubicBezTo>
                    <a:lnTo>
                      <a:pt x="0" y="19308"/>
                    </a:lnTo>
                    <a:cubicBezTo>
                      <a:pt x="0" y="14187"/>
                      <a:pt x="2034" y="9276"/>
                      <a:pt x="5655" y="5655"/>
                    </a:cubicBezTo>
                    <a:cubicBezTo>
                      <a:pt x="9276" y="2034"/>
                      <a:pt x="14187" y="0"/>
                      <a:pt x="193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sq">
                <a:solidFill>
                  <a:srgbClr val="282D96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59" name="TextBox 59"/>
              <p:cNvSpPr txBox="1"/>
              <p:nvPr/>
            </p:nvSpPr>
            <p:spPr>
              <a:xfrm>
                <a:off x="0" y="-28575"/>
                <a:ext cx="495318" cy="219572"/>
              </a:xfrm>
              <a:prstGeom prst="rect">
                <a:avLst/>
              </a:prstGeom>
            </p:spPr>
            <p:txBody>
              <a:bodyPr lIns="27078" tIns="27078" rIns="27078" bIns="27078" rtlCol="0" anchor="ctr"/>
              <a:lstStyle/>
              <a:p>
                <a:pPr algn="ctr">
                  <a:lnSpc>
                    <a:spcPts val="1168"/>
                  </a:lnSpc>
                </a:pPr>
                <a:endParaRPr/>
              </a:p>
            </p:txBody>
          </p:sp>
        </p:grpSp>
        <p:sp>
          <p:nvSpPr>
            <p:cNvPr id="60" name="Freeform 60"/>
            <p:cNvSpPr/>
            <p:nvPr/>
          </p:nvSpPr>
          <p:spPr>
            <a:xfrm>
              <a:off x="345940" y="999373"/>
              <a:ext cx="919262" cy="1231842"/>
            </a:xfrm>
            <a:custGeom>
              <a:avLst/>
              <a:gdLst/>
              <a:ahLst/>
              <a:cxnLst/>
              <a:rect l="l" t="t" r="r" b="b"/>
              <a:pathLst>
                <a:path w="919262" h="1231842">
                  <a:moveTo>
                    <a:pt x="0" y="0"/>
                  </a:moveTo>
                  <a:lnTo>
                    <a:pt x="919262" y="0"/>
                  </a:lnTo>
                  <a:lnTo>
                    <a:pt x="919262" y="1231842"/>
                  </a:lnTo>
                  <a:lnTo>
                    <a:pt x="0" y="12318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334411" y="3880339"/>
              <a:ext cx="3017470" cy="1082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80"/>
                </a:lnSpc>
              </a:pPr>
              <a:r>
                <a:rPr lang="en-US" sz="2000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Sortir de sa zone de confort et traverser sa zone de peur</a:t>
              </a:r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291842" y="5156498"/>
              <a:ext cx="3207837" cy="1082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080"/>
                </a:lnSpc>
                <a:spcBef>
                  <a:spcPct val="0"/>
                </a:spcBef>
              </a:pPr>
              <a:r>
                <a:rPr lang="en-US" sz="2000" b="1" u="none" strike="noStrike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Oser se mettre en action, même en présence d’obstacles</a:t>
              </a:r>
            </a:p>
          </p:txBody>
        </p:sp>
        <p:grpSp>
          <p:nvGrpSpPr>
            <p:cNvPr id="63" name="Group 63"/>
            <p:cNvGrpSpPr/>
            <p:nvPr/>
          </p:nvGrpSpPr>
          <p:grpSpPr>
            <a:xfrm>
              <a:off x="267986" y="6427571"/>
              <a:ext cx="3207837" cy="786101"/>
              <a:chOff x="0" y="0"/>
              <a:chExt cx="495318" cy="121381"/>
            </a:xfrm>
          </p:grpSpPr>
          <p:sp>
            <p:nvSpPr>
              <p:cNvPr id="64" name="Freeform 64"/>
              <p:cNvSpPr/>
              <p:nvPr/>
            </p:nvSpPr>
            <p:spPr>
              <a:xfrm>
                <a:off x="0" y="0"/>
                <a:ext cx="495318" cy="121381"/>
              </a:xfrm>
              <a:custGeom>
                <a:avLst/>
                <a:gdLst/>
                <a:ahLst/>
                <a:cxnLst/>
                <a:rect l="l" t="t" r="r" b="b"/>
                <a:pathLst>
                  <a:path w="495318" h="121381">
                    <a:moveTo>
                      <a:pt x="19308" y="0"/>
                    </a:moveTo>
                    <a:lnTo>
                      <a:pt x="476011" y="0"/>
                    </a:lnTo>
                    <a:cubicBezTo>
                      <a:pt x="486674" y="0"/>
                      <a:pt x="495318" y="8644"/>
                      <a:pt x="495318" y="19308"/>
                    </a:cubicBezTo>
                    <a:lnTo>
                      <a:pt x="495318" y="102073"/>
                    </a:lnTo>
                    <a:cubicBezTo>
                      <a:pt x="495318" y="107194"/>
                      <a:pt x="493284" y="112105"/>
                      <a:pt x="489663" y="115726"/>
                    </a:cubicBezTo>
                    <a:cubicBezTo>
                      <a:pt x="486043" y="119347"/>
                      <a:pt x="481132" y="121381"/>
                      <a:pt x="476011" y="121381"/>
                    </a:cubicBezTo>
                    <a:lnTo>
                      <a:pt x="19308" y="121381"/>
                    </a:lnTo>
                    <a:cubicBezTo>
                      <a:pt x="14187" y="121381"/>
                      <a:pt x="9276" y="119347"/>
                      <a:pt x="5655" y="115726"/>
                    </a:cubicBezTo>
                    <a:cubicBezTo>
                      <a:pt x="2034" y="112105"/>
                      <a:pt x="0" y="107194"/>
                      <a:pt x="0" y="102073"/>
                    </a:cubicBezTo>
                    <a:lnTo>
                      <a:pt x="0" y="19308"/>
                    </a:lnTo>
                    <a:cubicBezTo>
                      <a:pt x="0" y="14187"/>
                      <a:pt x="2034" y="9276"/>
                      <a:pt x="5655" y="5655"/>
                    </a:cubicBezTo>
                    <a:cubicBezTo>
                      <a:pt x="9276" y="2034"/>
                      <a:pt x="14187" y="0"/>
                      <a:pt x="193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sq">
                <a:solidFill>
                  <a:srgbClr val="282D96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65" name="TextBox 65"/>
              <p:cNvSpPr txBox="1"/>
              <p:nvPr/>
            </p:nvSpPr>
            <p:spPr>
              <a:xfrm>
                <a:off x="0" y="-38100"/>
                <a:ext cx="495318" cy="159481"/>
              </a:xfrm>
              <a:prstGeom prst="rect">
                <a:avLst/>
              </a:prstGeom>
            </p:spPr>
            <p:txBody>
              <a:bodyPr lIns="46854" tIns="46854" rIns="46854" bIns="46854" rtlCol="0" anchor="ctr"/>
              <a:lstStyle/>
              <a:p>
                <a:pPr algn="ctr">
                  <a:lnSpc>
                    <a:spcPts val="1679"/>
                  </a:lnSpc>
                </a:pPr>
                <a:endParaRPr/>
              </a:p>
            </p:txBody>
          </p:sp>
        </p:grpSp>
        <p:sp>
          <p:nvSpPr>
            <p:cNvPr id="66" name="TextBox 66"/>
            <p:cNvSpPr txBox="1"/>
            <p:nvPr/>
          </p:nvSpPr>
          <p:spPr>
            <a:xfrm>
              <a:off x="375353" y="6473685"/>
              <a:ext cx="3039715" cy="7399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080"/>
                </a:lnSpc>
                <a:spcBef>
                  <a:spcPct val="0"/>
                </a:spcBef>
              </a:pPr>
              <a:r>
                <a:rPr lang="en-US" sz="2000" b="1" u="none" strike="noStrike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S’affirmer</a:t>
              </a:r>
              <a:r>
                <a:rPr lang="en-US" sz="2000" b="1" u="none" strike="noStrike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</a:t>
              </a:r>
              <a:r>
                <a:rPr lang="en-US" sz="2000" b="1" u="none" strike="noStrike" err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courageusement</a:t>
              </a:r>
              <a:endParaRPr lang="en-US" sz="2000" b="1" u="none" strike="noStrike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endParaRPr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315698" y="7454972"/>
              <a:ext cx="3207837" cy="17686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080"/>
                </a:lnSpc>
                <a:spcBef>
                  <a:spcPct val="0"/>
                </a:spcBef>
              </a:pPr>
              <a:r>
                <a:rPr lang="en-US" sz="2000" b="1" u="none" strike="noStrike" spc="-40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Braver les situations inconfortables, même si ça implique d’être</a:t>
              </a:r>
            </a:p>
            <a:p>
              <a:pPr marL="0" lvl="0" indent="0" algn="ctr">
                <a:lnSpc>
                  <a:spcPts val="2080"/>
                </a:lnSpc>
                <a:spcBef>
                  <a:spcPct val="0"/>
                </a:spcBef>
              </a:pPr>
              <a:r>
                <a:rPr lang="en-US" sz="2000" b="1" u="none" strike="noStrike" spc="-40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 en contact avec ses ressentis désagréables</a:t>
              </a:r>
            </a:p>
          </p:txBody>
        </p:sp>
      </p:grpSp>
      <p:sp>
        <p:nvSpPr>
          <p:cNvPr id="68" name="TextBox 68"/>
          <p:cNvSpPr txBox="1"/>
          <p:nvPr/>
        </p:nvSpPr>
        <p:spPr>
          <a:xfrm>
            <a:off x="0" y="367556"/>
            <a:ext cx="18288000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b="1" spc="-408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EXPOSITION, ÉVITEMENT ET ZONE DE CONFORT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>
            <a:off x="146639" y="0"/>
            <a:ext cx="5539117" cy="681881"/>
          </a:xfrm>
          <a:custGeom>
            <a:avLst/>
            <a:gdLst/>
            <a:ahLst/>
            <a:cxnLst/>
            <a:rect l="l" t="t" r="r" b="b"/>
            <a:pathLst>
              <a:path w="5539117" h="681881">
                <a:moveTo>
                  <a:pt x="0" y="0"/>
                </a:moveTo>
                <a:lnTo>
                  <a:pt x="5539117" y="0"/>
                </a:lnTo>
                <a:lnTo>
                  <a:pt x="5539117" y="681881"/>
                </a:lnTo>
                <a:lnTo>
                  <a:pt x="0" y="6818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4" name="TextBox 4"/>
          <p:cNvSpPr txBox="1"/>
          <p:nvPr/>
        </p:nvSpPr>
        <p:spPr>
          <a:xfrm>
            <a:off x="17891371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13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629" y="1621680"/>
            <a:ext cx="17494741" cy="1336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  <a:spcBef>
                <a:spcPct val="0"/>
              </a:spcBef>
            </a:pPr>
            <a:r>
              <a:rPr lang="en-US" sz="6999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Quand l’anxiété prend le dessus - Partie 02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449935"/>
            <a:ext cx="18288000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b="1" spc="-408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EXPOSITION, ÉVITEMENT ET ZONE DE CONFORT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2452061" y="4972801"/>
            <a:ext cx="2509618" cy="2530716"/>
            <a:chOff x="0" y="0"/>
            <a:chExt cx="622883" cy="628119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22883" cy="628119"/>
            </a:xfrm>
            <a:custGeom>
              <a:avLst/>
              <a:gdLst/>
              <a:ahLst/>
              <a:cxnLst/>
              <a:rect l="l" t="t" r="r" b="b"/>
              <a:pathLst>
                <a:path w="622883" h="628119">
                  <a:moveTo>
                    <a:pt x="0" y="0"/>
                  </a:moveTo>
                  <a:lnTo>
                    <a:pt x="622883" y="0"/>
                  </a:lnTo>
                  <a:lnTo>
                    <a:pt x="622883" y="628119"/>
                  </a:lnTo>
                  <a:lnTo>
                    <a:pt x="0" y="628119"/>
                  </a:lnTo>
                  <a:close/>
                </a:path>
              </a:pathLst>
            </a:cu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622883" cy="6852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rot="-1606369" flipH="1">
            <a:off x="10450138" y="5974447"/>
            <a:ext cx="1804955" cy="1304080"/>
          </a:xfrm>
          <a:custGeom>
            <a:avLst/>
            <a:gdLst/>
            <a:ahLst/>
            <a:cxnLst/>
            <a:rect l="l" t="t" r="r" b="b"/>
            <a:pathLst>
              <a:path w="1804955" h="1304080">
                <a:moveTo>
                  <a:pt x="1804955" y="0"/>
                </a:moveTo>
                <a:lnTo>
                  <a:pt x="0" y="0"/>
                </a:lnTo>
                <a:lnTo>
                  <a:pt x="0" y="1304080"/>
                </a:lnTo>
                <a:lnTo>
                  <a:pt x="1804955" y="1304080"/>
                </a:lnTo>
                <a:lnTo>
                  <a:pt x="180495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4016671" y="3703218"/>
            <a:ext cx="6453573" cy="5181517"/>
            <a:chOff x="0" y="0"/>
            <a:chExt cx="7467600" cy="599567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467600" cy="4513580"/>
            </a:xfrm>
            <a:custGeom>
              <a:avLst/>
              <a:gdLst/>
              <a:ahLst/>
              <a:cxnLst/>
              <a:rect l="l" t="t" r="r" b="b"/>
              <a:pathLst>
                <a:path w="7467600" h="4513580">
                  <a:moveTo>
                    <a:pt x="7127240" y="0"/>
                  </a:moveTo>
                  <a:lnTo>
                    <a:pt x="340360" y="0"/>
                  </a:lnTo>
                  <a:cubicBezTo>
                    <a:pt x="152400" y="0"/>
                    <a:pt x="0" y="152400"/>
                    <a:pt x="0" y="340360"/>
                  </a:cubicBezTo>
                  <a:lnTo>
                    <a:pt x="0" y="4513580"/>
                  </a:lnTo>
                  <a:lnTo>
                    <a:pt x="7467600" y="4513580"/>
                  </a:lnTo>
                  <a:lnTo>
                    <a:pt x="7467600" y="340360"/>
                  </a:lnTo>
                  <a:cubicBezTo>
                    <a:pt x="7467600" y="152400"/>
                    <a:pt x="7315200" y="0"/>
                    <a:pt x="7127240" y="0"/>
                  </a:cubicBezTo>
                  <a:close/>
                  <a:moveTo>
                    <a:pt x="7142480" y="4188460"/>
                  </a:moveTo>
                  <a:lnTo>
                    <a:pt x="314961" y="4188460"/>
                  </a:lnTo>
                  <a:lnTo>
                    <a:pt x="314961" y="353060"/>
                  </a:lnTo>
                  <a:lnTo>
                    <a:pt x="7142480" y="353060"/>
                  </a:lnTo>
                  <a:lnTo>
                    <a:pt x="7142480" y="418846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0" y="4514850"/>
              <a:ext cx="7467600" cy="695960"/>
            </a:xfrm>
            <a:custGeom>
              <a:avLst/>
              <a:gdLst/>
              <a:ahLst/>
              <a:cxnLst/>
              <a:rect l="l" t="t" r="r" b="b"/>
              <a:pathLst>
                <a:path w="7467600" h="695960">
                  <a:moveTo>
                    <a:pt x="0" y="355600"/>
                  </a:moveTo>
                  <a:cubicBezTo>
                    <a:pt x="0" y="543560"/>
                    <a:pt x="152400" y="695960"/>
                    <a:pt x="340360" y="695960"/>
                  </a:cubicBezTo>
                  <a:lnTo>
                    <a:pt x="7127240" y="695960"/>
                  </a:lnTo>
                  <a:cubicBezTo>
                    <a:pt x="7315200" y="695960"/>
                    <a:pt x="7467600" y="543560"/>
                    <a:pt x="7467600" y="355600"/>
                  </a:cubicBezTo>
                  <a:lnTo>
                    <a:pt x="7467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solidFill>
              <a:srgbClr val="E9E9E9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2434265" y="5210810"/>
              <a:ext cx="2596530" cy="786130"/>
            </a:xfrm>
            <a:custGeom>
              <a:avLst/>
              <a:gdLst/>
              <a:ahLst/>
              <a:cxnLst/>
              <a:rect l="l" t="t" r="r" b="b"/>
              <a:pathLst>
                <a:path w="2596530" h="786130">
                  <a:moveTo>
                    <a:pt x="1253815" y="0"/>
                  </a:moveTo>
                  <a:lnTo>
                    <a:pt x="448635" y="0"/>
                  </a:lnTo>
                  <a:cubicBezTo>
                    <a:pt x="448635" y="0"/>
                    <a:pt x="424505" y="370840"/>
                    <a:pt x="399105" y="525780"/>
                  </a:cubicBezTo>
                  <a:cubicBezTo>
                    <a:pt x="354655" y="791210"/>
                    <a:pt x="82875" y="706120"/>
                    <a:pt x="5405" y="762000"/>
                  </a:cubicBezTo>
                  <a:cubicBezTo>
                    <a:pt x="-4755" y="769620"/>
                    <a:pt x="325" y="786130"/>
                    <a:pt x="13025" y="786130"/>
                  </a:cubicBezTo>
                  <a:lnTo>
                    <a:pt x="2583505" y="786130"/>
                  </a:lnTo>
                  <a:cubicBezTo>
                    <a:pt x="2596205" y="786130"/>
                    <a:pt x="2601285" y="769620"/>
                    <a:pt x="2591125" y="762000"/>
                  </a:cubicBezTo>
                  <a:cubicBezTo>
                    <a:pt x="2513655" y="706120"/>
                    <a:pt x="2241875" y="791210"/>
                    <a:pt x="2197425" y="525780"/>
                  </a:cubicBezTo>
                  <a:cubicBezTo>
                    <a:pt x="2172025" y="370840"/>
                    <a:pt x="2147895" y="0"/>
                    <a:pt x="2147895" y="0"/>
                  </a:cubicBezTo>
                  <a:lnTo>
                    <a:pt x="1253815" y="0"/>
                  </a:lnTo>
                  <a:close/>
                </a:path>
              </a:pathLst>
            </a:custGeom>
            <a:solidFill>
              <a:srgbClr val="BBBBBB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314960" y="353060"/>
              <a:ext cx="6827520" cy="3835400"/>
            </a:xfrm>
            <a:custGeom>
              <a:avLst/>
              <a:gdLst/>
              <a:ahLst/>
              <a:cxnLst/>
              <a:rect l="l" t="t" r="r" b="b"/>
              <a:pathLst>
                <a:path w="6827520" h="3835400">
                  <a:moveTo>
                    <a:pt x="0" y="0"/>
                  </a:moveTo>
                  <a:lnTo>
                    <a:pt x="6827520" y="0"/>
                  </a:lnTo>
                  <a:lnTo>
                    <a:pt x="6827520" y="3835400"/>
                  </a:lnTo>
                  <a:lnTo>
                    <a:pt x="0" y="3835400"/>
                  </a:lnTo>
                  <a:close/>
                </a:path>
              </a:pathLst>
            </a:custGeom>
            <a:blipFill>
              <a:blip r:embed="rId6"/>
              <a:stretch>
                <a:fillRect l="-24485" t="-24796" r="-23615" b="-21883"/>
              </a:stretch>
            </a:blipFill>
          </p:spPr>
          <p:txBody>
            <a:bodyPr/>
            <a:lstStyle/>
            <a:p>
              <a:endParaRPr lang="fr-CA"/>
            </a:p>
          </p:txBody>
        </p:sp>
      </p:grpSp>
      <p:sp>
        <p:nvSpPr>
          <p:cNvPr id="16" name="Freeform 16"/>
          <p:cNvSpPr/>
          <p:nvPr/>
        </p:nvSpPr>
        <p:spPr>
          <a:xfrm>
            <a:off x="14796368" y="5637821"/>
            <a:ext cx="470725" cy="470725"/>
          </a:xfrm>
          <a:custGeom>
            <a:avLst/>
            <a:gdLst/>
            <a:ahLst/>
            <a:cxnLst/>
            <a:rect l="l" t="t" r="r" b="b"/>
            <a:pathLst>
              <a:path w="470725" h="470725">
                <a:moveTo>
                  <a:pt x="0" y="0"/>
                </a:moveTo>
                <a:lnTo>
                  <a:pt x="470724" y="0"/>
                </a:lnTo>
                <a:lnTo>
                  <a:pt x="470724" y="470724"/>
                </a:lnTo>
                <a:lnTo>
                  <a:pt x="0" y="47072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17" name="Freeform 17">
            <a:hlinkClick r:id="rId9" tooltip="https://vimeo.com/1097829017"/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617374" y="5148662"/>
            <a:ext cx="2178994" cy="2178994"/>
          </a:xfrm>
          <a:custGeom>
            <a:avLst/>
            <a:gdLst/>
            <a:ahLst/>
            <a:cxnLst/>
            <a:rect l="l" t="t" r="r" b="b"/>
            <a:pathLst>
              <a:path w="2178994" h="2178994">
                <a:moveTo>
                  <a:pt x="0" y="0"/>
                </a:moveTo>
                <a:lnTo>
                  <a:pt x="2178994" y="0"/>
                </a:lnTo>
                <a:lnTo>
                  <a:pt x="2178994" y="2178994"/>
                </a:lnTo>
                <a:lnTo>
                  <a:pt x="0" y="217899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>
            <a:off x="146639" y="0"/>
            <a:ext cx="5539117" cy="681881"/>
          </a:xfrm>
          <a:custGeom>
            <a:avLst/>
            <a:gdLst/>
            <a:ahLst/>
            <a:cxnLst/>
            <a:rect l="l" t="t" r="r" b="b"/>
            <a:pathLst>
              <a:path w="5539117" h="681881">
                <a:moveTo>
                  <a:pt x="0" y="0"/>
                </a:moveTo>
                <a:lnTo>
                  <a:pt x="5539117" y="0"/>
                </a:lnTo>
                <a:lnTo>
                  <a:pt x="5539117" y="681881"/>
                </a:lnTo>
                <a:lnTo>
                  <a:pt x="0" y="6818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4" name="TextBox 4"/>
          <p:cNvSpPr txBox="1"/>
          <p:nvPr/>
        </p:nvSpPr>
        <p:spPr>
          <a:xfrm>
            <a:off x="17891371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14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629" y="1385468"/>
            <a:ext cx="17494741" cy="1336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  <a:spcBef>
                <a:spcPct val="0"/>
              </a:spcBef>
            </a:pPr>
            <a:r>
              <a:rPr lang="en-US" sz="6999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Stratégies pour m’exposer à petits pas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367556"/>
            <a:ext cx="18288000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b="1" spc="-408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EXPOSITION, ÉVITEMENT ET ZONE DE CONFORT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486272" y="2609899"/>
            <a:ext cx="1547245" cy="891225"/>
            <a:chOff x="0" y="-57150"/>
            <a:chExt cx="348568" cy="20077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48568" cy="143628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348568" cy="200778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3103593" y="2863580"/>
            <a:ext cx="8802160" cy="637544"/>
            <a:chOff x="0" y="0"/>
            <a:chExt cx="1982978" cy="14362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82978" cy="143628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85725"/>
              <a:ext cx="1982978" cy="229353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738962" y="2946832"/>
            <a:ext cx="1454192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M’apaiser</a:t>
            </a:r>
            <a:endParaRPr lang="en-US" sz="2100" b="1">
              <a:solidFill>
                <a:srgbClr val="00206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228193" y="2974300"/>
            <a:ext cx="8677560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Demander de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l’aide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à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une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personne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de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confiance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(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adulte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, amie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ou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ami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, etc.)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486272" y="3668609"/>
            <a:ext cx="8741407" cy="637544"/>
            <a:chOff x="0" y="0"/>
            <a:chExt cx="1969292" cy="14362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969292" cy="143628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57150"/>
              <a:ext cx="1969292" cy="200778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682137" y="3800682"/>
            <a:ext cx="8414855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Me rappeler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que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mes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émotions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et sensations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sont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normales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et sans danger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1486272" y="4468273"/>
            <a:ext cx="10092566" cy="606498"/>
            <a:chOff x="0" y="0"/>
            <a:chExt cx="2273685" cy="13663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273685" cy="136634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57150"/>
              <a:ext cx="2273685" cy="193784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696472" y="4572686"/>
            <a:ext cx="10073429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Remettre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en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question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mes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peurs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,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mes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pensées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négatives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et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mes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scénarios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catastrophes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486272" y="5236892"/>
            <a:ext cx="7343026" cy="606498"/>
            <a:chOff x="0" y="0"/>
            <a:chExt cx="1654260" cy="136634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54260" cy="136634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57150"/>
              <a:ext cx="1654260" cy="193784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682137" y="5331328"/>
            <a:ext cx="6891564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Relativiser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(p. ex. est-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vraiment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aussi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grave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que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je le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crois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?)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1459055" y="6005617"/>
            <a:ext cx="6993060" cy="606498"/>
            <a:chOff x="0" y="0"/>
            <a:chExt cx="1575418" cy="13663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575418" cy="136634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57150"/>
              <a:ext cx="1575418" cy="193784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696472" y="6113086"/>
            <a:ext cx="7082178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Accepter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que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je ne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puisse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pas tout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prévoir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ni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tout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contrôler</a:t>
            </a:r>
            <a:endParaRPr lang="en-US" sz="2100" b="1">
              <a:solidFill>
                <a:srgbClr val="00206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grpSp>
        <p:nvGrpSpPr>
          <p:cNvPr id="31" name="Group 31"/>
          <p:cNvGrpSpPr/>
          <p:nvPr/>
        </p:nvGrpSpPr>
        <p:grpSpPr>
          <a:xfrm>
            <a:off x="1486272" y="6803623"/>
            <a:ext cx="9206483" cy="606498"/>
            <a:chOff x="0" y="0"/>
            <a:chExt cx="2074065" cy="136634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074065" cy="136634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57150"/>
              <a:ext cx="2074065" cy="193784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82137" y="6885388"/>
            <a:ext cx="9152128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Me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parler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positivement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(p. ex. «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J’ai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de la VALEUR! », « Je mérite d’être bien! »)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8931218" y="5242164"/>
            <a:ext cx="8467754" cy="601226"/>
            <a:chOff x="0" y="0"/>
            <a:chExt cx="1924371" cy="136634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924371" cy="136634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57150"/>
              <a:ext cx="1924371" cy="193784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9125380" y="5348370"/>
            <a:ext cx="8273592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Croire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en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moi (p. ex. « Je suis CAPABLE!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J’ai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tout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en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moi pour y arriver! »)</a:t>
            </a:r>
          </a:p>
        </p:txBody>
      </p:sp>
      <p:grpSp>
        <p:nvGrpSpPr>
          <p:cNvPr id="39" name="Group 39"/>
          <p:cNvGrpSpPr/>
          <p:nvPr/>
        </p:nvGrpSpPr>
        <p:grpSpPr>
          <a:xfrm>
            <a:off x="8660084" y="6034195"/>
            <a:ext cx="8227427" cy="608865"/>
            <a:chOff x="0" y="0"/>
            <a:chExt cx="1790836" cy="13253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790836" cy="132530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57150"/>
              <a:ext cx="1790836" cy="189680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8807650" y="6151734"/>
            <a:ext cx="8079861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Faire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preuve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de courage (p. ex. « Je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peux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y arriver,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même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si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j’ai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peur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! »)</a:t>
            </a:r>
          </a:p>
        </p:txBody>
      </p:sp>
      <p:grpSp>
        <p:nvGrpSpPr>
          <p:cNvPr id="43" name="Group 43"/>
          <p:cNvGrpSpPr/>
          <p:nvPr/>
        </p:nvGrpSpPr>
        <p:grpSpPr>
          <a:xfrm>
            <a:off x="10364063" y="3701159"/>
            <a:ext cx="4934665" cy="618689"/>
            <a:chOff x="0" y="0"/>
            <a:chExt cx="1053704" cy="132109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053704" cy="132109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57150"/>
              <a:ext cx="1053704" cy="189259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46" name="TextBox 46"/>
          <p:cNvSpPr txBox="1"/>
          <p:nvPr/>
        </p:nvSpPr>
        <p:spPr>
          <a:xfrm>
            <a:off x="10548927" y="3820230"/>
            <a:ext cx="4597305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Me fixer des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objectifs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simples et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réalistes</a:t>
            </a:r>
            <a:endParaRPr lang="en-US" sz="2100" b="1">
              <a:solidFill>
                <a:srgbClr val="00206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grpSp>
        <p:nvGrpSpPr>
          <p:cNvPr id="47" name="Group 47"/>
          <p:cNvGrpSpPr/>
          <p:nvPr/>
        </p:nvGrpSpPr>
        <p:grpSpPr>
          <a:xfrm>
            <a:off x="10834265" y="6814205"/>
            <a:ext cx="4687416" cy="595916"/>
            <a:chOff x="0" y="0"/>
            <a:chExt cx="993139" cy="126259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993139" cy="126259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0" y="-57150"/>
              <a:ext cx="993139" cy="183409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50" name="TextBox 50"/>
          <p:cNvSpPr txBox="1"/>
          <p:nvPr/>
        </p:nvSpPr>
        <p:spPr>
          <a:xfrm>
            <a:off x="10989755" y="6890405"/>
            <a:ext cx="4419658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Identifier les petits pas pour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m’exposer</a:t>
            </a:r>
            <a:endParaRPr lang="en-US" sz="2100" b="1">
              <a:solidFill>
                <a:srgbClr val="00206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grpSp>
        <p:nvGrpSpPr>
          <p:cNvPr id="51" name="Group 51"/>
          <p:cNvGrpSpPr/>
          <p:nvPr/>
        </p:nvGrpSpPr>
        <p:grpSpPr>
          <a:xfrm>
            <a:off x="1486272" y="7562521"/>
            <a:ext cx="9206483" cy="655658"/>
            <a:chOff x="0" y="0"/>
            <a:chExt cx="1918557" cy="136634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918557" cy="136634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0" y="-57150"/>
              <a:ext cx="1918557" cy="193784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1698012" y="7706354"/>
            <a:ext cx="8906569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Voir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chaque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expérience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comme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une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occasion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d’apprendre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, pas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comme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un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échec</a:t>
            </a:r>
            <a:endParaRPr lang="en-US" sz="2100" b="1">
              <a:solidFill>
                <a:srgbClr val="00206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grpSp>
        <p:nvGrpSpPr>
          <p:cNvPr id="55" name="Group 55"/>
          <p:cNvGrpSpPr/>
          <p:nvPr/>
        </p:nvGrpSpPr>
        <p:grpSpPr>
          <a:xfrm>
            <a:off x="12001002" y="2875367"/>
            <a:ext cx="4126761" cy="613970"/>
            <a:chOff x="0" y="0"/>
            <a:chExt cx="879848" cy="130902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79848" cy="130902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57150"/>
              <a:ext cx="879848" cy="188052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12167792" y="2981732"/>
            <a:ext cx="3727306" cy="387270"/>
          </a:xfrm>
          <a:prstGeom prst="round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Oser essayer de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nouvelles</a:t>
            </a: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choses</a:t>
            </a:r>
          </a:p>
        </p:txBody>
      </p:sp>
      <p:grpSp>
        <p:nvGrpSpPr>
          <p:cNvPr id="59" name="Group 59"/>
          <p:cNvGrpSpPr/>
          <p:nvPr/>
        </p:nvGrpSpPr>
        <p:grpSpPr>
          <a:xfrm>
            <a:off x="11715222" y="4242153"/>
            <a:ext cx="4261510" cy="832619"/>
            <a:chOff x="0" y="-57150"/>
            <a:chExt cx="975207" cy="193784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975207" cy="136634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0" y="-57150"/>
              <a:ext cx="975207" cy="193784"/>
            </a:xfrm>
            <a:prstGeom prst="round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62" name="TextBox 62"/>
          <p:cNvSpPr txBox="1"/>
          <p:nvPr/>
        </p:nvSpPr>
        <p:spPr>
          <a:xfrm>
            <a:off x="11895516" y="4613394"/>
            <a:ext cx="4487483" cy="387270"/>
          </a:xfrm>
          <a:prstGeom prst="round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2940"/>
              </a:lnSpc>
              <a:spcBef>
                <a:spcPct val="0"/>
              </a:spcBef>
            </a:pPr>
            <a:r>
              <a:rPr lang="en-US" sz="21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Me donner le droit de me </a:t>
            </a:r>
            <a:r>
              <a:rPr lang="en-US" sz="21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tromper</a:t>
            </a:r>
            <a:endParaRPr lang="en-US" sz="2100" b="1">
              <a:solidFill>
                <a:srgbClr val="00206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grpSp>
        <p:nvGrpSpPr>
          <p:cNvPr id="63" name="Group 63"/>
          <p:cNvGrpSpPr/>
          <p:nvPr/>
        </p:nvGrpSpPr>
        <p:grpSpPr>
          <a:xfrm>
            <a:off x="2424104" y="8308255"/>
            <a:ext cx="13552628" cy="1900090"/>
            <a:chOff x="0" y="0"/>
            <a:chExt cx="18070171" cy="2533453"/>
          </a:xfrm>
        </p:grpSpPr>
        <p:grpSp>
          <p:nvGrpSpPr>
            <p:cNvPr id="64" name="Group 64"/>
            <p:cNvGrpSpPr/>
            <p:nvPr/>
          </p:nvGrpSpPr>
          <p:grpSpPr>
            <a:xfrm>
              <a:off x="2751893" y="436151"/>
              <a:ext cx="15318278" cy="1678428"/>
              <a:chOff x="0" y="0"/>
              <a:chExt cx="2647148" cy="290049"/>
            </a:xfrm>
          </p:grpSpPr>
          <p:sp>
            <p:nvSpPr>
              <p:cNvPr id="65" name="Freeform 65"/>
              <p:cNvSpPr/>
              <p:nvPr/>
            </p:nvSpPr>
            <p:spPr>
              <a:xfrm>
                <a:off x="0" y="0"/>
                <a:ext cx="2647148" cy="290049"/>
              </a:xfrm>
              <a:custGeom>
                <a:avLst/>
                <a:gdLst/>
                <a:ahLst/>
                <a:cxnLst/>
                <a:rect l="l" t="t" r="r" b="b"/>
                <a:pathLst>
                  <a:path w="2647148" h="290049">
                    <a:moveTo>
                      <a:pt x="9434" y="0"/>
                    </a:moveTo>
                    <a:lnTo>
                      <a:pt x="2637714" y="0"/>
                    </a:lnTo>
                    <a:cubicBezTo>
                      <a:pt x="2642924" y="0"/>
                      <a:pt x="2647148" y="4224"/>
                      <a:pt x="2647148" y="9434"/>
                    </a:cubicBezTo>
                    <a:lnTo>
                      <a:pt x="2647148" y="280615"/>
                    </a:lnTo>
                    <a:cubicBezTo>
                      <a:pt x="2647148" y="285825"/>
                      <a:pt x="2642924" y="290049"/>
                      <a:pt x="2637714" y="290049"/>
                    </a:cubicBezTo>
                    <a:lnTo>
                      <a:pt x="9434" y="290049"/>
                    </a:lnTo>
                    <a:cubicBezTo>
                      <a:pt x="6932" y="290049"/>
                      <a:pt x="4532" y="289055"/>
                      <a:pt x="2763" y="287286"/>
                    </a:cubicBezTo>
                    <a:cubicBezTo>
                      <a:pt x="994" y="285516"/>
                      <a:pt x="0" y="283117"/>
                      <a:pt x="0" y="280615"/>
                    </a:cubicBezTo>
                    <a:lnTo>
                      <a:pt x="0" y="9434"/>
                    </a:lnTo>
                    <a:cubicBezTo>
                      <a:pt x="0" y="4224"/>
                      <a:pt x="4224" y="0"/>
                      <a:pt x="94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25" cap="sq">
                <a:solidFill>
                  <a:srgbClr val="E1F7F1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66" name="TextBox 66"/>
              <p:cNvSpPr txBox="1"/>
              <p:nvPr/>
            </p:nvSpPr>
            <p:spPr>
              <a:xfrm>
                <a:off x="0" y="-57150"/>
                <a:ext cx="2647148" cy="347199"/>
              </a:xfrm>
              <a:prstGeom prst="rect">
                <a:avLst/>
              </a:prstGeom>
            </p:spPr>
            <p:txBody>
              <a:bodyPr lIns="0" tIns="0" rIns="0" bIns="0" rtlCol="0" anchor="ctr"/>
              <a:lstStyle/>
              <a:p>
                <a:pPr algn="l">
                  <a:lnSpc>
                    <a:spcPts val="1959"/>
                  </a:lnSpc>
                </a:pPr>
                <a:endParaRPr/>
              </a:p>
            </p:txBody>
          </p:sp>
        </p:grpSp>
        <p:grpSp>
          <p:nvGrpSpPr>
            <p:cNvPr id="67" name="Group 67"/>
            <p:cNvGrpSpPr/>
            <p:nvPr/>
          </p:nvGrpSpPr>
          <p:grpSpPr>
            <a:xfrm>
              <a:off x="87803" y="436151"/>
              <a:ext cx="3287505" cy="1661151"/>
              <a:chOff x="0" y="0"/>
              <a:chExt cx="825598" cy="417169"/>
            </a:xfrm>
          </p:grpSpPr>
          <p:sp>
            <p:nvSpPr>
              <p:cNvPr id="68" name="Freeform 68"/>
              <p:cNvSpPr/>
              <p:nvPr/>
            </p:nvSpPr>
            <p:spPr>
              <a:xfrm>
                <a:off x="0" y="0"/>
                <a:ext cx="825598" cy="417169"/>
              </a:xfrm>
              <a:custGeom>
                <a:avLst/>
                <a:gdLst/>
                <a:ahLst/>
                <a:cxnLst/>
                <a:rect l="l" t="t" r="r" b="b"/>
                <a:pathLst>
                  <a:path w="825598" h="417169">
                    <a:moveTo>
                      <a:pt x="28259" y="0"/>
                    </a:moveTo>
                    <a:lnTo>
                      <a:pt x="797339" y="0"/>
                    </a:lnTo>
                    <a:cubicBezTo>
                      <a:pt x="812946" y="0"/>
                      <a:pt x="825598" y="12652"/>
                      <a:pt x="825598" y="28259"/>
                    </a:cubicBezTo>
                    <a:lnTo>
                      <a:pt x="825598" y="388909"/>
                    </a:lnTo>
                    <a:cubicBezTo>
                      <a:pt x="825598" y="396404"/>
                      <a:pt x="822621" y="403592"/>
                      <a:pt x="817321" y="408892"/>
                    </a:cubicBezTo>
                    <a:cubicBezTo>
                      <a:pt x="812022" y="414191"/>
                      <a:pt x="804834" y="417169"/>
                      <a:pt x="797339" y="417169"/>
                    </a:cubicBezTo>
                    <a:lnTo>
                      <a:pt x="28259" y="417169"/>
                    </a:lnTo>
                    <a:cubicBezTo>
                      <a:pt x="20765" y="417169"/>
                      <a:pt x="13577" y="414191"/>
                      <a:pt x="8277" y="408892"/>
                    </a:cubicBezTo>
                    <a:cubicBezTo>
                      <a:pt x="2977" y="403592"/>
                      <a:pt x="0" y="396404"/>
                      <a:pt x="0" y="388909"/>
                    </a:cubicBezTo>
                    <a:lnTo>
                      <a:pt x="0" y="28259"/>
                    </a:lnTo>
                    <a:cubicBezTo>
                      <a:pt x="0" y="20765"/>
                      <a:pt x="2977" y="13577"/>
                      <a:pt x="8277" y="8277"/>
                    </a:cubicBezTo>
                    <a:cubicBezTo>
                      <a:pt x="13577" y="2977"/>
                      <a:pt x="20765" y="0"/>
                      <a:pt x="28259" y="0"/>
                    </a:cubicBezTo>
                    <a:close/>
                  </a:path>
                </a:pathLst>
              </a:custGeom>
              <a:solidFill>
                <a:srgbClr val="E0F6F1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69" name="TextBox 69"/>
              <p:cNvSpPr txBox="1"/>
              <p:nvPr/>
            </p:nvSpPr>
            <p:spPr>
              <a:xfrm>
                <a:off x="0" y="-57150"/>
                <a:ext cx="825598" cy="474319"/>
              </a:xfrm>
              <a:prstGeom prst="rect">
                <a:avLst/>
              </a:prstGeom>
            </p:spPr>
            <p:txBody>
              <a:bodyPr lIns="102230" tIns="102230" rIns="102230" bIns="102230" rtlCol="0" anchor="ctr"/>
              <a:lstStyle/>
              <a:p>
                <a:pPr algn="ctr">
                  <a:lnSpc>
                    <a:spcPts val="1862"/>
                  </a:lnSpc>
                </a:pPr>
                <a:endParaRPr/>
              </a:p>
            </p:txBody>
          </p:sp>
        </p:grpSp>
        <p:sp>
          <p:nvSpPr>
            <p:cNvPr id="70" name="Freeform 70"/>
            <p:cNvSpPr/>
            <p:nvPr/>
          </p:nvSpPr>
          <p:spPr>
            <a:xfrm rot="661253">
              <a:off x="159165" y="282436"/>
              <a:ext cx="3144781" cy="1968580"/>
            </a:xfrm>
            <a:custGeom>
              <a:avLst/>
              <a:gdLst/>
              <a:ahLst/>
              <a:cxnLst/>
              <a:rect l="l" t="t" r="r" b="b"/>
              <a:pathLst>
                <a:path w="3144781" h="1968580">
                  <a:moveTo>
                    <a:pt x="0" y="0"/>
                  </a:moveTo>
                  <a:lnTo>
                    <a:pt x="3144781" y="0"/>
                  </a:lnTo>
                  <a:lnTo>
                    <a:pt x="3144781" y="1968580"/>
                  </a:lnTo>
                  <a:lnTo>
                    <a:pt x="0" y="196858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307" r="-1307"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3550676" y="739479"/>
              <a:ext cx="14519496" cy="9999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48"/>
                </a:lnSpc>
              </a:pPr>
              <a:r>
                <a:rPr lang="en-US" sz="2617" b="1" spc="-23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Des stratégies existent pour t’aider à t’exposer, à ton rythme. </a:t>
              </a:r>
              <a:r>
                <a:rPr lang="en-US" sz="2617" spc="-23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Tu peux apprendre à sortir progressivement de ta zone de confort pour t’exposer, à petits pas.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grpSp>
        <p:nvGrpSpPr>
          <p:cNvPr id="3" name="Group 3"/>
          <p:cNvGrpSpPr/>
          <p:nvPr/>
        </p:nvGrpSpPr>
        <p:grpSpPr>
          <a:xfrm>
            <a:off x="1028700" y="8189620"/>
            <a:ext cx="16230600" cy="1673881"/>
            <a:chOff x="0" y="0"/>
            <a:chExt cx="21640800" cy="2231842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0"/>
              <a:ext cx="21640800" cy="2231842"/>
              <a:chOff x="0" y="0"/>
              <a:chExt cx="2866836" cy="29566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2866836" cy="295660"/>
              </a:xfrm>
              <a:custGeom>
                <a:avLst/>
                <a:gdLst/>
                <a:ahLst/>
                <a:cxnLst/>
                <a:rect l="l" t="t" r="r" b="b"/>
                <a:pathLst>
                  <a:path w="2866836" h="295660">
                    <a:moveTo>
                      <a:pt x="5724" y="0"/>
                    </a:moveTo>
                    <a:lnTo>
                      <a:pt x="2861112" y="0"/>
                    </a:lnTo>
                    <a:cubicBezTo>
                      <a:pt x="2864273" y="0"/>
                      <a:pt x="2866836" y="2563"/>
                      <a:pt x="2866836" y="5724"/>
                    </a:cubicBezTo>
                    <a:lnTo>
                      <a:pt x="2866836" y="289936"/>
                    </a:lnTo>
                    <a:cubicBezTo>
                      <a:pt x="2866836" y="293098"/>
                      <a:pt x="2864273" y="295660"/>
                      <a:pt x="2861112" y="295660"/>
                    </a:cubicBezTo>
                    <a:lnTo>
                      <a:pt x="5724" y="295660"/>
                    </a:lnTo>
                    <a:cubicBezTo>
                      <a:pt x="2563" y="295660"/>
                      <a:pt x="0" y="293098"/>
                      <a:pt x="0" y="289936"/>
                    </a:cubicBezTo>
                    <a:lnTo>
                      <a:pt x="0" y="5724"/>
                    </a:lnTo>
                    <a:cubicBezTo>
                      <a:pt x="0" y="2563"/>
                      <a:pt x="2563" y="0"/>
                      <a:pt x="5724" y="0"/>
                    </a:cubicBezTo>
                    <a:close/>
                  </a:path>
                </a:pathLst>
              </a:custGeom>
              <a:solidFill>
                <a:srgbClr val="002060"/>
              </a:solidFill>
              <a:ln w="57150" cap="sq">
                <a:solidFill>
                  <a:srgbClr val="002060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114300"/>
                <a:ext cx="2866836" cy="409960"/>
              </a:xfrm>
              <a:prstGeom prst="rect">
                <a:avLst/>
              </a:prstGeom>
            </p:spPr>
            <p:txBody>
              <a:bodyPr lIns="100254" tIns="100254" rIns="100254" bIns="100254" rtlCol="0" anchor="ctr"/>
              <a:lstStyle/>
              <a:p>
                <a:pPr algn="ctr">
                  <a:lnSpc>
                    <a:spcPts val="4085"/>
                  </a:lnSpc>
                </a:pPr>
                <a:endParaRPr/>
              </a:p>
            </p:txBody>
          </p:sp>
        </p:grpSp>
        <p:sp>
          <p:nvSpPr>
            <p:cNvPr id="7" name="Freeform 7"/>
            <p:cNvSpPr/>
            <p:nvPr/>
          </p:nvSpPr>
          <p:spPr>
            <a:xfrm>
              <a:off x="372333" y="245696"/>
              <a:ext cx="1192899" cy="1792608"/>
            </a:xfrm>
            <a:custGeom>
              <a:avLst/>
              <a:gdLst/>
              <a:ahLst/>
              <a:cxnLst/>
              <a:rect l="l" t="t" r="r" b="b"/>
              <a:pathLst>
                <a:path w="1192899" h="1792608">
                  <a:moveTo>
                    <a:pt x="0" y="0"/>
                  </a:moveTo>
                  <a:lnTo>
                    <a:pt x="1192900" y="0"/>
                  </a:lnTo>
                  <a:lnTo>
                    <a:pt x="1192900" y="1792608"/>
                  </a:lnTo>
                  <a:lnTo>
                    <a:pt x="0" y="1792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2402852" y="517097"/>
              <a:ext cx="18032337" cy="11785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195"/>
                </a:lnSpc>
              </a:pPr>
              <a:r>
                <a:rPr lang="en-US" sz="3043" b="1" spc="-9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Cette semaine, si tu vis une situation anxiogène, essaie au moins deux stratégies pour sortir de ta zone de confort et t’exposer, à ton rythme</a:t>
              </a:r>
            </a:p>
          </p:txBody>
        </p:sp>
      </p:grpSp>
      <p:sp>
        <p:nvSpPr>
          <p:cNvPr id="9" name="Freeform 9"/>
          <p:cNvSpPr/>
          <p:nvPr/>
        </p:nvSpPr>
        <p:spPr>
          <a:xfrm>
            <a:off x="146639" y="15744"/>
            <a:ext cx="5411226" cy="666137"/>
          </a:xfrm>
          <a:custGeom>
            <a:avLst/>
            <a:gdLst/>
            <a:ahLst/>
            <a:cxnLst/>
            <a:rect l="l" t="t" r="r" b="b"/>
            <a:pathLst>
              <a:path w="5411226" h="666137">
                <a:moveTo>
                  <a:pt x="0" y="0"/>
                </a:moveTo>
                <a:lnTo>
                  <a:pt x="5411226" y="0"/>
                </a:lnTo>
                <a:lnTo>
                  <a:pt x="5411226" y="666137"/>
                </a:lnTo>
                <a:lnTo>
                  <a:pt x="0" y="6661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10" name="TextBox 10"/>
          <p:cNvSpPr txBox="1"/>
          <p:nvPr/>
        </p:nvSpPr>
        <p:spPr>
          <a:xfrm>
            <a:off x="1028700" y="6428539"/>
            <a:ext cx="16230600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 b="1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PETIT DÉFI DE LA SEMAINE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862796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15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452631" y="377381"/>
            <a:ext cx="9382739" cy="6365483"/>
            <a:chOff x="0" y="0"/>
            <a:chExt cx="12510318" cy="8487311"/>
          </a:xfrm>
        </p:grpSpPr>
        <p:sp>
          <p:nvSpPr>
            <p:cNvPr id="13" name="Freeform 13"/>
            <p:cNvSpPr/>
            <p:nvPr/>
          </p:nvSpPr>
          <p:spPr>
            <a:xfrm>
              <a:off x="4635420" y="2363202"/>
              <a:ext cx="6198697" cy="6124109"/>
            </a:xfrm>
            <a:custGeom>
              <a:avLst/>
              <a:gdLst/>
              <a:ahLst/>
              <a:cxnLst/>
              <a:rect l="l" t="t" r="r" b="b"/>
              <a:pathLst>
                <a:path w="6198697" h="6124109">
                  <a:moveTo>
                    <a:pt x="0" y="0"/>
                  </a:moveTo>
                  <a:lnTo>
                    <a:pt x="6198697" y="0"/>
                  </a:lnTo>
                  <a:lnTo>
                    <a:pt x="6198697" y="6124109"/>
                  </a:lnTo>
                  <a:lnTo>
                    <a:pt x="0" y="61241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b="-46958"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14" name="Freeform 14"/>
            <p:cNvSpPr/>
            <p:nvPr/>
          </p:nvSpPr>
          <p:spPr>
            <a:xfrm flipH="1">
              <a:off x="0" y="0"/>
              <a:ext cx="7316611" cy="4042427"/>
            </a:xfrm>
            <a:custGeom>
              <a:avLst/>
              <a:gdLst/>
              <a:ahLst/>
              <a:cxnLst/>
              <a:rect l="l" t="t" r="r" b="b"/>
              <a:pathLst>
                <a:path w="7316611" h="4042427">
                  <a:moveTo>
                    <a:pt x="7316611" y="0"/>
                  </a:moveTo>
                  <a:lnTo>
                    <a:pt x="0" y="0"/>
                  </a:lnTo>
                  <a:lnTo>
                    <a:pt x="0" y="4042427"/>
                  </a:lnTo>
                  <a:lnTo>
                    <a:pt x="7316611" y="4042427"/>
                  </a:lnTo>
                  <a:lnTo>
                    <a:pt x="7316611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3949279" y="2363202"/>
              <a:ext cx="2496475" cy="249647"/>
            </a:xfrm>
            <a:custGeom>
              <a:avLst/>
              <a:gdLst/>
              <a:ahLst/>
              <a:cxnLst/>
              <a:rect l="l" t="t" r="r" b="b"/>
              <a:pathLst>
                <a:path w="2496475" h="249647">
                  <a:moveTo>
                    <a:pt x="0" y="0"/>
                  </a:moveTo>
                  <a:lnTo>
                    <a:pt x="2496475" y="0"/>
                  </a:lnTo>
                  <a:lnTo>
                    <a:pt x="2496475" y="249647"/>
                  </a:lnTo>
                  <a:lnTo>
                    <a:pt x="0" y="2496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16" name="Freeform 16"/>
            <p:cNvSpPr/>
            <p:nvPr/>
          </p:nvSpPr>
          <p:spPr>
            <a:xfrm rot="409052">
              <a:off x="8236915" y="867859"/>
              <a:ext cx="1305256" cy="1295763"/>
            </a:xfrm>
            <a:custGeom>
              <a:avLst/>
              <a:gdLst/>
              <a:ahLst/>
              <a:cxnLst/>
              <a:rect l="l" t="t" r="r" b="b"/>
              <a:pathLst>
                <a:path w="1305256" h="1295763">
                  <a:moveTo>
                    <a:pt x="0" y="0"/>
                  </a:moveTo>
                  <a:lnTo>
                    <a:pt x="1305256" y="0"/>
                  </a:lnTo>
                  <a:lnTo>
                    <a:pt x="1305256" y="1295763"/>
                  </a:lnTo>
                  <a:lnTo>
                    <a:pt x="0" y="12957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17" name="Freeform 17"/>
            <p:cNvSpPr/>
            <p:nvPr/>
          </p:nvSpPr>
          <p:spPr>
            <a:xfrm rot="-770479">
              <a:off x="10323722" y="2688621"/>
              <a:ext cx="1297785" cy="1447833"/>
            </a:xfrm>
            <a:custGeom>
              <a:avLst/>
              <a:gdLst/>
              <a:ahLst/>
              <a:cxnLst/>
              <a:rect l="l" t="t" r="r" b="b"/>
              <a:pathLst>
                <a:path w="1297785" h="1447833">
                  <a:moveTo>
                    <a:pt x="0" y="0"/>
                  </a:moveTo>
                  <a:lnTo>
                    <a:pt x="1297785" y="0"/>
                  </a:lnTo>
                  <a:lnTo>
                    <a:pt x="1297785" y="1447833"/>
                  </a:lnTo>
                  <a:lnTo>
                    <a:pt x="0" y="14478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10343802" y="591294"/>
              <a:ext cx="2166516" cy="1532318"/>
            </a:xfrm>
            <a:custGeom>
              <a:avLst/>
              <a:gdLst/>
              <a:ahLst/>
              <a:cxnLst/>
              <a:rect l="l" t="t" r="r" b="b"/>
              <a:pathLst>
                <a:path w="2166516" h="1532318">
                  <a:moveTo>
                    <a:pt x="0" y="0"/>
                  </a:moveTo>
                  <a:lnTo>
                    <a:pt x="2166516" y="0"/>
                  </a:lnTo>
                  <a:lnTo>
                    <a:pt x="2166516" y="1532318"/>
                  </a:lnTo>
                  <a:lnTo>
                    <a:pt x="0" y="15323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19" name="Freeform 19"/>
            <p:cNvSpPr/>
            <p:nvPr/>
          </p:nvSpPr>
          <p:spPr>
            <a:xfrm rot="482608">
              <a:off x="3227117" y="3824985"/>
              <a:ext cx="1630693" cy="1426115"/>
            </a:xfrm>
            <a:custGeom>
              <a:avLst/>
              <a:gdLst/>
              <a:ahLst/>
              <a:cxnLst/>
              <a:rect l="l" t="t" r="r" b="b"/>
              <a:pathLst>
                <a:path w="1630693" h="1426115">
                  <a:moveTo>
                    <a:pt x="0" y="0"/>
                  </a:moveTo>
                  <a:lnTo>
                    <a:pt x="1630693" y="0"/>
                  </a:lnTo>
                  <a:lnTo>
                    <a:pt x="1630693" y="1426115"/>
                  </a:lnTo>
                  <a:lnTo>
                    <a:pt x="0" y="142611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20" name="Freeform 20"/>
            <p:cNvSpPr/>
            <p:nvPr/>
          </p:nvSpPr>
          <p:spPr>
            <a:xfrm rot="726890">
              <a:off x="2392487" y="5760997"/>
              <a:ext cx="1485755" cy="1477651"/>
            </a:xfrm>
            <a:custGeom>
              <a:avLst/>
              <a:gdLst/>
              <a:ahLst/>
              <a:cxnLst/>
              <a:rect l="l" t="t" r="r" b="b"/>
              <a:pathLst>
                <a:path w="1485755" h="1477651">
                  <a:moveTo>
                    <a:pt x="0" y="0"/>
                  </a:moveTo>
                  <a:lnTo>
                    <a:pt x="1485755" y="0"/>
                  </a:lnTo>
                  <a:lnTo>
                    <a:pt x="1485755" y="1477652"/>
                  </a:lnTo>
                  <a:lnTo>
                    <a:pt x="0" y="14776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784112" y="767340"/>
              <a:ext cx="3548106" cy="11166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516"/>
                </a:lnSpc>
                <a:spcBef>
                  <a:spcPct val="0"/>
                </a:spcBef>
              </a:pPr>
              <a:r>
                <a:rPr lang="en-US" sz="4654" b="1">
                  <a:solidFill>
                    <a:srgbClr val="0DAC9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S’EXPOSER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83645" y="1779247"/>
              <a:ext cx="6043937" cy="5839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357"/>
                </a:lnSpc>
                <a:spcBef>
                  <a:spcPct val="0"/>
                </a:spcBef>
              </a:pPr>
              <a:r>
                <a:rPr lang="en-US" sz="2398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c</a:t>
              </a:r>
              <a:r>
                <a:rPr lang="en-US" sz="2398">
                  <a:solidFill>
                    <a:srgbClr val="00206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’est explorer sa </a:t>
              </a:r>
              <a:r>
                <a:rPr lang="en-US" sz="2398" b="1">
                  <a:solidFill>
                    <a:srgbClr val="0AAD9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zone de possibilité</a:t>
              </a:r>
              <a:r>
                <a:rPr lang="en-US" sz="2398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!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TextBox 3"/>
          <p:cNvSpPr txBox="1"/>
          <p:nvPr/>
        </p:nvSpPr>
        <p:spPr>
          <a:xfrm>
            <a:off x="724462" y="243006"/>
            <a:ext cx="17199688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 b="1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PROJET COLLECTIF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76935" y="1443963"/>
            <a:ext cx="17494741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Planification, création et défis!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862796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16</a:t>
            </a:r>
          </a:p>
        </p:txBody>
      </p:sp>
      <p:sp>
        <p:nvSpPr>
          <p:cNvPr id="6" name="Freeform 6"/>
          <p:cNvSpPr/>
          <p:nvPr/>
        </p:nvSpPr>
        <p:spPr>
          <a:xfrm>
            <a:off x="165689" y="14077"/>
            <a:ext cx="5448387" cy="670712"/>
          </a:xfrm>
          <a:custGeom>
            <a:avLst/>
            <a:gdLst/>
            <a:ahLst/>
            <a:cxnLst/>
            <a:rect l="l" t="t" r="r" b="b"/>
            <a:pathLst>
              <a:path w="5448387" h="670712">
                <a:moveTo>
                  <a:pt x="0" y="0"/>
                </a:moveTo>
                <a:lnTo>
                  <a:pt x="5448387" y="0"/>
                </a:lnTo>
                <a:lnTo>
                  <a:pt x="5448387" y="670712"/>
                </a:lnTo>
                <a:lnTo>
                  <a:pt x="0" y="67071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7" name="Freeform 7"/>
          <p:cNvSpPr/>
          <p:nvPr/>
        </p:nvSpPr>
        <p:spPr>
          <a:xfrm>
            <a:off x="7581455" y="2974312"/>
            <a:ext cx="3334146" cy="6819715"/>
          </a:xfrm>
          <a:custGeom>
            <a:avLst/>
            <a:gdLst/>
            <a:ahLst/>
            <a:cxnLst/>
            <a:rect l="l" t="t" r="r" b="b"/>
            <a:pathLst>
              <a:path w="3334146" h="6819715">
                <a:moveTo>
                  <a:pt x="0" y="0"/>
                </a:moveTo>
                <a:lnTo>
                  <a:pt x="3334145" y="0"/>
                </a:lnTo>
                <a:lnTo>
                  <a:pt x="3334145" y="6819715"/>
                </a:lnTo>
                <a:lnTo>
                  <a:pt x="0" y="681971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15902"/>
            </a:stretch>
          </a:blipFill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TextBox 3"/>
          <p:cNvSpPr txBox="1"/>
          <p:nvPr/>
        </p:nvSpPr>
        <p:spPr>
          <a:xfrm>
            <a:off x="544156" y="587376"/>
            <a:ext cx="17199688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 b="1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CONCLUSION ET DÉPART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6629" y="1657656"/>
            <a:ext cx="17494741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Merci de ta participation!</a:t>
            </a:r>
          </a:p>
        </p:txBody>
      </p:sp>
      <p:sp>
        <p:nvSpPr>
          <p:cNvPr id="5" name="Freeform 5"/>
          <p:cNvSpPr/>
          <p:nvPr/>
        </p:nvSpPr>
        <p:spPr>
          <a:xfrm rot="-2906592">
            <a:off x="592814" y="6623113"/>
            <a:ext cx="2102402" cy="2530243"/>
          </a:xfrm>
          <a:custGeom>
            <a:avLst/>
            <a:gdLst/>
            <a:ahLst/>
            <a:cxnLst/>
            <a:rect l="l" t="t" r="r" b="b"/>
            <a:pathLst>
              <a:path w="2102402" h="2530243">
                <a:moveTo>
                  <a:pt x="0" y="0"/>
                </a:moveTo>
                <a:lnTo>
                  <a:pt x="2102402" y="0"/>
                </a:lnTo>
                <a:lnTo>
                  <a:pt x="2102402" y="2530242"/>
                </a:lnTo>
                <a:lnTo>
                  <a:pt x="0" y="25302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6" name="Freeform 6"/>
          <p:cNvSpPr/>
          <p:nvPr/>
        </p:nvSpPr>
        <p:spPr>
          <a:xfrm>
            <a:off x="2925263" y="3407080"/>
            <a:ext cx="13069672" cy="7400702"/>
          </a:xfrm>
          <a:custGeom>
            <a:avLst/>
            <a:gdLst/>
            <a:ahLst/>
            <a:cxnLst/>
            <a:rect l="l" t="t" r="r" b="b"/>
            <a:pathLst>
              <a:path w="13069672" h="7400702">
                <a:moveTo>
                  <a:pt x="0" y="0"/>
                </a:moveTo>
                <a:lnTo>
                  <a:pt x="13069672" y="0"/>
                </a:lnTo>
                <a:lnTo>
                  <a:pt x="13069672" y="7400702"/>
                </a:lnTo>
                <a:lnTo>
                  <a:pt x="0" y="740070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7" name="TextBox 7"/>
          <p:cNvSpPr txBox="1"/>
          <p:nvPr/>
        </p:nvSpPr>
        <p:spPr>
          <a:xfrm>
            <a:off x="17862796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17</a:t>
            </a:r>
          </a:p>
        </p:txBody>
      </p:sp>
      <p:sp>
        <p:nvSpPr>
          <p:cNvPr id="8" name="Freeform 8"/>
          <p:cNvSpPr/>
          <p:nvPr/>
        </p:nvSpPr>
        <p:spPr>
          <a:xfrm rot="-2906592">
            <a:off x="14564084" y="2940717"/>
            <a:ext cx="2102402" cy="2530243"/>
          </a:xfrm>
          <a:custGeom>
            <a:avLst/>
            <a:gdLst/>
            <a:ahLst/>
            <a:cxnLst/>
            <a:rect l="l" t="t" r="r" b="b"/>
            <a:pathLst>
              <a:path w="2102402" h="2530243">
                <a:moveTo>
                  <a:pt x="0" y="0"/>
                </a:moveTo>
                <a:lnTo>
                  <a:pt x="2102402" y="0"/>
                </a:lnTo>
                <a:lnTo>
                  <a:pt x="2102402" y="2530243"/>
                </a:lnTo>
                <a:lnTo>
                  <a:pt x="0" y="253024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9" name="Freeform 9"/>
          <p:cNvSpPr/>
          <p:nvPr/>
        </p:nvSpPr>
        <p:spPr>
          <a:xfrm>
            <a:off x="165689" y="24176"/>
            <a:ext cx="5366348" cy="660613"/>
          </a:xfrm>
          <a:custGeom>
            <a:avLst/>
            <a:gdLst/>
            <a:ahLst/>
            <a:cxnLst/>
            <a:rect l="l" t="t" r="r" b="b"/>
            <a:pathLst>
              <a:path w="5366348" h="660613">
                <a:moveTo>
                  <a:pt x="0" y="0"/>
                </a:moveTo>
                <a:lnTo>
                  <a:pt x="5366348" y="0"/>
                </a:lnTo>
                <a:lnTo>
                  <a:pt x="5366348" y="660613"/>
                </a:lnTo>
                <a:lnTo>
                  <a:pt x="0" y="66061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>
            <a:off x="108258" y="614234"/>
            <a:ext cx="9035742" cy="8827910"/>
          </a:xfrm>
          <a:custGeom>
            <a:avLst/>
            <a:gdLst/>
            <a:ahLst/>
            <a:cxnLst/>
            <a:rect l="l" t="t" r="r" b="b"/>
            <a:pathLst>
              <a:path w="9035742" h="8827910">
                <a:moveTo>
                  <a:pt x="0" y="0"/>
                </a:moveTo>
                <a:lnTo>
                  <a:pt x="9035742" y="0"/>
                </a:lnTo>
                <a:lnTo>
                  <a:pt x="9035742" y="8827909"/>
                </a:lnTo>
                <a:lnTo>
                  <a:pt x="0" y="88279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4" name="TextBox 4"/>
          <p:cNvSpPr txBox="1"/>
          <p:nvPr/>
        </p:nvSpPr>
        <p:spPr>
          <a:xfrm>
            <a:off x="8682941" y="4009648"/>
            <a:ext cx="8576359" cy="2094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360"/>
              </a:lnSpc>
            </a:pPr>
            <a:r>
              <a:rPr lang="en-US" sz="8000" b="1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PLAN </a:t>
            </a:r>
          </a:p>
          <a:p>
            <a:pPr algn="ctr">
              <a:lnSpc>
                <a:spcPts val="7360"/>
              </a:lnSpc>
            </a:pPr>
            <a:r>
              <a:rPr lang="en-US" sz="8000" b="1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DE L’ATELIER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862796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>
            <a:off x="5135909" y="910228"/>
            <a:ext cx="8450894" cy="8466543"/>
          </a:xfrm>
          <a:custGeom>
            <a:avLst/>
            <a:gdLst/>
            <a:ahLst/>
            <a:cxnLst/>
            <a:rect l="l" t="t" r="r" b="b"/>
            <a:pathLst>
              <a:path w="8450894" h="8466543">
                <a:moveTo>
                  <a:pt x="0" y="0"/>
                </a:moveTo>
                <a:lnTo>
                  <a:pt x="8450894" y="0"/>
                </a:lnTo>
                <a:lnTo>
                  <a:pt x="8450894" y="8466544"/>
                </a:lnTo>
                <a:lnTo>
                  <a:pt x="0" y="84665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4" name="Freeform 4"/>
          <p:cNvSpPr/>
          <p:nvPr/>
        </p:nvSpPr>
        <p:spPr>
          <a:xfrm>
            <a:off x="146639" y="24100"/>
            <a:ext cx="5539117" cy="681881"/>
          </a:xfrm>
          <a:custGeom>
            <a:avLst/>
            <a:gdLst/>
            <a:ahLst/>
            <a:cxnLst/>
            <a:rect l="l" t="t" r="r" b="b"/>
            <a:pathLst>
              <a:path w="5539117" h="681881">
                <a:moveTo>
                  <a:pt x="0" y="0"/>
                </a:moveTo>
                <a:lnTo>
                  <a:pt x="5539117" y="0"/>
                </a:lnTo>
                <a:lnTo>
                  <a:pt x="5539117" y="681881"/>
                </a:lnTo>
                <a:lnTo>
                  <a:pt x="0" y="6818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grpSp>
        <p:nvGrpSpPr>
          <p:cNvPr id="5" name="Group 5"/>
          <p:cNvGrpSpPr/>
          <p:nvPr/>
        </p:nvGrpSpPr>
        <p:grpSpPr>
          <a:xfrm>
            <a:off x="3590019" y="7060381"/>
            <a:ext cx="11107962" cy="2898049"/>
            <a:chOff x="0" y="0"/>
            <a:chExt cx="2313141" cy="62156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13141" cy="621561"/>
            </a:xfrm>
            <a:custGeom>
              <a:avLst/>
              <a:gdLst/>
              <a:ahLst/>
              <a:cxnLst/>
              <a:rect l="l" t="t" r="r" b="b"/>
              <a:pathLst>
                <a:path w="2313141" h="621561">
                  <a:moveTo>
                    <a:pt x="27278" y="0"/>
                  </a:moveTo>
                  <a:lnTo>
                    <a:pt x="2285863" y="0"/>
                  </a:lnTo>
                  <a:cubicBezTo>
                    <a:pt x="2300928" y="0"/>
                    <a:pt x="2313141" y="12213"/>
                    <a:pt x="2313141" y="27278"/>
                  </a:cubicBezTo>
                  <a:lnTo>
                    <a:pt x="2313141" y="594283"/>
                  </a:lnTo>
                  <a:cubicBezTo>
                    <a:pt x="2313141" y="609348"/>
                    <a:pt x="2300928" y="621561"/>
                    <a:pt x="2285863" y="621561"/>
                  </a:cubicBezTo>
                  <a:lnTo>
                    <a:pt x="27278" y="621561"/>
                  </a:lnTo>
                  <a:cubicBezTo>
                    <a:pt x="12213" y="621561"/>
                    <a:pt x="0" y="609348"/>
                    <a:pt x="0" y="594283"/>
                  </a:cubicBezTo>
                  <a:lnTo>
                    <a:pt x="0" y="27278"/>
                  </a:lnTo>
                  <a:cubicBezTo>
                    <a:pt x="0" y="12213"/>
                    <a:pt x="12213" y="0"/>
                    <a:pt x="27278" y="0"/>
                  </a:cubicBezTo>
                  <a:close/>
                </a:path>
              </a:pathLst>
            </a:cu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313141" cy="6787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62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135909" y="7318227"/>
            <a:ext cx="7754413" cy="6610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460"/>
              </a:lnSpc>
              <a:spcBef>
                <a:spcPct val="0"/>
              </a:spcBef>
            </a:pPr>
            <a:r>
              <a:rPr lang="en-US" sz="39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OBJECTIFS SPÉCIFIQUES DE L’ATELIER :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590019" y="8071192"/>
            <a:ext cx="11127013" cy="16002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85586" lvl="1" indent="-242793" algn="l">
              <a:lnSpc>
                <a:spcPts val="3148"/>
              </a:lnSpc>
              <a:buFont typeface="Arial"/>
              <a:buChar char="•"/>
            </a:pPr>
            <a:r>
              <a:rPr lang="fr-CA" sz="2249" b="1" noProof="0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Te fa</a:t>
            </a:r>
            <a:r>
              <a:rPr lang="fr-CA" sz="2249" b="1" u="none" strike="noStrike" noProof="0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miliariser avec les principes d’exposition et d’évitement vis-à-vis l’anxiété;</a:t>
            </a:r>
          </a:p>
          <a:p>
            <a:pPr marL="485586" lvl="1" indent="-242793" algn="l">
              <a:lnSpc>
                <a:spcPts val="3148"/>
              </a:lnSpc>
              <a:spcBef>
                <a:spcPct val="0"/>
              </a:spcBef>
              <a:buFont typeface="Arial"/>
              <a:buChar char="•"/>
            </a:pPr>
            <a:r>
              <a:rPr lang="fr-CA" sz="2249" b="1" u="none" strike="noStrike" noProof="0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Savoir ce qu’est la zone de confort, la zone de peur et la zone des possibilités;</a:t>
            </a:r>
          </a:p>
          <a:p>
            <a:pPr marL="485586" lvl="1" indent="-242793" algn="l">
              <a:lnSpc>
                <a:spcPts val="3148"/>
              </a:lnSpc>
              <a:spcBef>
                <a:spcPct val="0"/>
              </a:spcBef>
              <a:buFont typeface="Arial"/>
              <a:buChar char="•"/>
            </a:pPr>
            <a:r>
              <a:rPr lang="fr-CA" sz="2249" b="1" u="none" strike="noStrike" noProof="0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Reconnaitre l’importance du courage et de la confiance en soi pour apprivoiser l’anxiété;</a:t>
            </a:r>
          </a:p>
          <a:p>
            <a:pPr marL="485586" lvl="1" indent="-242793" algn="l">
              <a:lnSpc>
                <a:spcPts val="3148"/>
              </a:lnSpc>
              <a:buFont typeface="Arial"/>
              <a:buChar char="•"/>
            </a:pPr>
            <a:r>
              <a:rPr lang="fr-CA" sz="2249" b="1" u="none" strike="noStrike" noProof="0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Utiliser des stratégies pour sortir de ta zone de confort et t’exposer progressivement</a:t>
            </a:r>
            <a:r>
              <a:rPr lang="en-US" sz="2249" b="1" u="none" strike="noStrike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.</a:t>
            </a:r>
          </a:p>
        </p:txBody>
      </p:sp>
      <p:sp>
        <p:nvSpPr>
          <p:cNvPr id="10" name="Freeform 10"/>
          <p:cNvSpPr/>
          <p:nvPr/>
        </p:nvSpPr>
        <p:spPr>
          <a:xfrm>
            <a:off x="13371018" y="6691333"/>
            <a:ext cx="1346014" cy="1307316"/>
          </a:xfrm>
          <a:custGeom>
            <a:avLst/>
            <a:gdLst/>
            <a:ahLst/>
            <a:cxnLst/>
            <a:rect l="l" t="t" r="r" b="b"/>
            <a:pathLst>
              <a:path w="1346014" h="1307316">
                <a:moveTo>
                  <a:pt x="0" y="0"/>
                </a:moveTo>
                <a:lnTo>
                  <a:pt x="1346013" y="0"/>
                </a:lnTo>
                <a:lnTo>
                  <a:pt x="1346013" y="1307315"/>
                </a:lnTo>
                <a:lnTo>
                  <a:pt x="0" y="13073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11" name="TextBox 11"/>
          <p:cNvSpPr txBox="1"/>
          <p:nvPr/>
        </p:nvSpPr>
        <p:spPr>
          <a:xfrm>
            <a:off x="0" y="714375"/>
            <a:ext cx="18288000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b="1" spc="-408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EXPOSITION, ÉVITEMENT ET ZONE DE CONFORT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7862796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TextBox 3"/>
          <p:cNvSpPr txBox="1"/>
          <p:nvPr/>
        </p:nvSpPr>
        <p:spPr>
          <a:xfrm>
            <a:off x="146639" y="3867576"/>
            <a:ext cx="7347487" cy="1680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39"/>
              </a:lnSpc>
            </a:pPr>
            <a:r>
              <a:rPr lang="en-US" sz="6999" b="1" spc="-363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En ce moment, </a:t>
            </a:r>
          </a:p>
          <a:p>
            <a:pPr algn="ctr">
              <a:lnSpc>
                <a:spcPts val="5739"/>
              </a:lnSpc>
            </a:pPr>
            <a:r>
              <a:rPr lang="en-US" sz="6999" b="1" spc="-363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je me sens...</a:t>
            </a:r>
          </a:p>
        </p:txBody>
      </p:sp>
      <p:sp>
        <p:nvSpPr>
          <p:cNvPr id="4" name="Freeform 4"/>
          <p:cNvSpPr/>
          <p:nvPr/>
        </p:nvSpPr>
        <p:spPr>
          <a:xfrm rot="-979249">
            <a:off x="4539366" y="5302264"/>
            <a:ext cx="1952111" cy="2412722"/>
          </a:xfrm>
          <a:custGeom>
            <a:avLst/>
            <a:gdLst/>
            <a:ahLst/>
            <a:cxnLst/>
            <a:rect l="l" t="t" r="r" b="b"/>
            <a:pathLst>
              <a:path w="1952111" h="2412722">
                <a:moveTo>
                  <a:pt x="0" y="0"/>
                </a:moveTo>
                <a:lnTo>
                  <a:pt x="1952111" y="0"/>
                </a:lnTo>
                <a:lnTo>
                  <a:pt x="1952111" y="2412722"/>
                </a:lnTo>
                <a:lnTo>
                  <a:pt x="0" y="24127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5" name="Freeform 5"/>
          <p:cNvSpPr/>
          <p:nvPr/>
        </p:nvSpPr>
        <p:spPr>
          <a:xfrm>
            <a:off x="8491090" y="-5974"/>
            <a:ext cx="9371705" cy="10165127"/>
          </a:xfrm>
          <a:custGeom>
            <a:avLst/>
            <a:gdLst/>
            <a:ahLst/>
            <a:cxnLst/>
            <a:rect l="l" t="t" r="r" b="b"/>
            <a:pathLst>
              <a:path w="9371705" h="10165127">
                <a:moveTo>
                  <a:pt x="0" y="0"/>
                </a:moveTo>
                <a:lnTo>
                  <a:pt x="9371706" y="0"/>
                </a:lnTo>
                <a:lnTo>
                  <a:pt x="9371706" y="10165127"/>
                </a:lnTo>
                <a:lnTo>
                  <a:pt x="0" y="1016512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6" name="TextBox 6"/>
          <p:cNvSpPr txBox="1"/>
          <p:nvPr/>
        </p:nvSpPr>
        <p:spPr>
          <a:xfrm>
            <a:off x="17862796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4</a:t>
            </a:r>
          </a:p>
        </p:txBody>
      </p:sp>
      <p:sp>
        <p:nvSpPr>
          <p:cNvPr id="7" name="Freeform 7"/>
          <p:cNvSpPr/>
          <p:nvPr/>
        </p:nvSpPr>
        <p:spPr>
          <a:xfrm>
            <a:off x="146639" y="24100"/>
            <a:ext cx="5539117" cy="681881"/>
          </a:xfrm>
          <a:custGeom>
            <a:avLst/>
            <a:gdLst/>
            <a:ahLst/>
            <a:cxnLst/>
            <a:rect l="l" t="t" r="r" b="b"/>
            <a:pathLst>
              <a:path w="5539117" h="681881">
                <a:moveTo>
                  <a:pt x="0" y="0"/>
                </a:moveTo>
                <a:lnTo>
                  <a:pt x="5539117" y="0"/>
                </a:lnTo>
                <a:lnTo>
                  <a:pt x="5539117" y="681881"/>
                </a:lnTo>
                <a:lnTo>
                  <a:pt x="0" y="6818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TextBox 3"/>
          <p:cNvSpPr txBox="1"/>
          <p:nvPr/>
        </p:nvSpPr>
        <p:spPr>
          <a:xfrm>
            <a:off x="2298601" y="890904"/>
            <a:ext cx="13690799" cy="1353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440"/>
              </a:lnSpc>
            </a:pPr>
            <a:r>
              <a:rPr lang="en-US" sz="8000" b="1">
                <a:solidFill>
                  <a:srgbClr val="0AAD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RETOUR SUR LA SEMAINE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862796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5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400017" y="8208794"/>
            <a:ext cx="378522" cy="769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77"/>
              </a:lnSpc>
              <a:spcBef>
                <a:spcPct val="0"/>
              </a:spcBef>
            </a:pPr>
            <a:r>
              <a:rPr lang="en-US" sz="4055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4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028700" y="5997350"/>
            <a:ext cx="13804501" cy="1330567"/>
            <a:chOff x="0" y="0"/>
            <a:chExt cx="18406002" cy="1774089"/>
          </a:xfrm>
        </p:grpSpPr>
        <p:grpSp>
          <p:nvGrpSpPr>
            <p:cNvPr id="7" name="Group 7"/>
            <p:cNvGrpSpPr/>
            <p:nvPr/>
          </p:nvGrpSpPr>
          <p:grpSpPr>
            <a:xfrm>
              <a:off x="289961" y="107189"/>
              <a:ext cx="18116041" cy="1666900"/>
              <a:chOff x="0" y="0"/>
              <a:chExt cx="6518349" cy="59976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6518349" cy="599769"/>
              </a:xfrm>
              <a:prstGeom prst="roundRect">
                <a:avLst/>
              </a:prstGeom>
              <a:solidFill>
                <a:srgbClr val="E0F6F1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57150"/>
                <a:ext cx="6518349" cy="656919"/>
              </a:xfrm>
              <a:prstGeom prst="rect">
                <a:avLst/>
              </a:prstGeom>
            </p:spPr>
            <p:txBody>
              <a:bodyPr lIns="100571" tIns="100571" rIns="100571" bIns="100571" rtlCol="0" anchor="ctr"/>
              <a:lstStyle/>
              <a:p>
                <a:pPr algn="ctr">
                  <a:lnSpc>
                    <a:spcPts val="1862"/>
                  </a:lnSpc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0" y="0"/>
              <a:ext cx="1164541" cy="1167799"/>
              <a:chOff x="0" y="0"/>
              <a:chExt cx="742644" cy="744721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742644" cy="744721"/>
              </a:xfrm>
              <a:custGeom>
                <a:avLst/>
                <a:gdLst/>
                <a:ahLst/>
                <a:cxnLst/>
                <a:rect l="l" t="t" r="r" b="b"/>
                <a:pathLst>
                  <a:path w="742644" h="744721">
                    <a:moveTo>
                      <a:pt x="371322" y="0"/>
                    </a:moveTo>
                    <a:cubicBezTo>
                      <a:pt x="166246" y="0"/>
                      <a:pt x="0" y="166711"/>
                      <a:pt x="0" y="372361"/>
                    </a:cubicBezTo>
                    <a:cubicBezTo>
                      <a:pt x="0" y="578010"/>
                      <a:pt x="166246" y="744721"/>
                      <a:pt x="371322" y="744721"/>
                    </a:cubicBezTo>
                    <a:cubicBezTo>
                      <a:pt x="576397" y="744721"/>
                      <a:pt x="742644" y="578010"/>
                      <a:pt x="742644" y="372361"/>
                    </a:cubicBezTo>
                    <a:cubicBezTo>
                      <a:pt x="742644" y="166711"/>
                      <a:pt x="576397" y="0"/>
                      <a:pt x="371322" y="0"/>
                    </a:cubicBezTo>
                    <a:close/>
                  </a:path>
                </a:pathLst>
              </a:custGeom>
              <a:solidFill>
                <a:srgbClr val="0AAD90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69623" y="12668"/>
                <a:ext cx="603398" cy="662236"/>
              </a:xfrm>
              <a:prstGeom prst="rect">
                <a:avLst/>
              </a:prstGeom>
            </p:spPr>
            <p:txBody>
              <a:bodyPr lIns="100571" tIns="100571" rIns="100571" bIns="100571" rtlCol="0" anchor="ctr"/>
              <a:lstStyle/>
              <a:p>
                <a:pPr algn="ctr">
                  <a:lnSpc>
                    <a:spcPts val="2059"/>
                  </a:lnSpc>
                </a:pPr>
                <a:endParaRPr/>
              </a:p>
            </p:txBody>
          </p:sp>
        </p:grpSp>
        <p:sp>
          <p:nvSpPr>
            <p:cNvPr id="13" name="TextBox 13"/>
            <p:cNvSpPr txBox="1"/>
            <p:nvPr/>
          </p:nvSpPr>
          <p:spPr>
            <a:xfrm>
              <a:off x="266272" y="-68276"/>
              <a:ext cx="631998" cy="12115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979"/>
                </a:lnSpc>
                <a:spcBef>
                  <a:spcPct val="0"/>
                </a:spcBef>
              </a:pPr>
              <a:r>
                <a:rPr lang="en-US" sz="4985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2</a:t>
              </a: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2107784" y="6278015"/>
            <a:ext cx="12273051" cy="840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60"/>
              </a:lnSpc>
            </a:pPr>
            <a:r>
              <a:rPr lang="en-US" sz="3000" spc="-123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As-tu réussi à identifier la source de ton anxiété dans une situation difficile et à mettre en pratique au moins deux stratégies pour t’apaiser?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246171" y="3837751"/>
            <a:ext cx="13587031" cy="1136506"/>
            <a:chOff x="0" y="0"/>
            <a:chExt cx="6518349" cy="54523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518349" cy="545236"/>
            </a:xfrm>
            <a:prstGeom prst="roundRect">
              <a:avLst/>
            </a:pr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57150"/>
              <a:ext cx="6518349" cy="602386"/>
            </a:xfrm>
            <a:prstGeom prst="roundRect">
              <a:avLst/>
            </a:prstGeom>
          </p:spPr>
          <p:txBody>
            <a:bodyPr lIns="100571" tIns="100571" rIns="100571" bIns="100571" rtlCol="0" anchor="ctr"/>
            <a:lstStyle/>
            <a:p>
              <a:pPr algn="ctr">
                <a:lnSpc>
                  <a:spcPts val="1862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028700" y="3757359"/>
            <a:ext cx="873406" cy="875849"/>
            <a:chOff x="0" y="0"/>
            <a:chExt cx="742644" cy="744721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742644" cy="744721"/>
            </a:xfrm>
            <a:custGeom>
              <a:avLst/>
              <a:gdLst/>
              <a:ahLst/>
              <a:cxnLst/>
              <a:rect l="l" t="t" r="r" b="b"/>
              <a:pathLst>
                <a:path w="742644" h="744721">
                  <a:moveTo>
                    <a:pt x="371322" y="0"/>
                  </a:moveTo>
                  <a:cubicBezTo>
                    <a:pt x="166246" y="0"/>
                    <a:pt x="0" y="166711"/>
                    <a:pt x="0" y="372361"/>
                  </a:cubicBezTo>
                  <a:cubicBezTo>
                    <a:pt x="0" y="578010"/>
                    <a:pt x="166246" y="744721"/>
                    <a:pt x="371322" y="744721"/>
                  </a:cubicBezTo>
                  <a:cubicBezTo>
                    <a:pt x="576397" y="744721"/>
                    <a:pt x="742644" y="578010"/>
                    <a:pt x="742644" y="372361"/>
                  </a:cubicBezTo>
                  <a:cubicBezTo>
                    <a:pt x="742644" y="166711"/>
                    <a:pt x="576397" y="0"/>
                    <a:pt x="371322" y="0"/>
                  </a:cubicBezTo>
                  <a:close/>
                </a:path>
              </a:pathLst>
            </a:custGeom>
            <a:solidFill>
              <a:srgbClr val="0AAD90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69623" y="12668"/>
              <a:ext cx="603398" cy="662236"/>
            </a:xfrm>
            <a:prstGeom prst="rect">
              <a:avLst/>
            </a:prstGeom>
          </p:spPr>
          <p:txBody>
            <a:bodyPr lIns="100571" tIns="100571" rIns="100571" bIns="100571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228404" y="3656146"/>
            <a:ext cx="473998" cy="958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79"/>
              </a:lnSpc>
              <a:spcBef>
                <a:spcPct val="0"/>
              </a:spcBef>
            </a:pPr>
            <a:r>
              <a:rPr lang="en-US" sz="4985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1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107784" y="4188327"/>
            <a:ext cx="12273051" cy="459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60"/>
              </a:lnSpc>
            </a:pPr>
            <a:r>
              <a:rPr lang="en-US" sz="3000" spc="-123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Comment s’est passée ta semaine (à la maison, à l’école, etc.)?</a:t>
            </a:r>
          </a:p>
        </p:txBody>
      </p:sp>
      <p:sp>
        <p:nvSpPr>
          <p:cNvPr id="23" name="Freeform 23"/>
          <p:cNvSpPr/>
          <p:nvPr/>
        </p:nvSpPr>
        <p:spPr>
          <a:xfrm rot="-6364100" flipV="1">
            <a:off x="13341655" y="6914126"/>
            <a:ext cx="1567940" cy="1937904"/>
          </a:xfrm>
          <a:custGeom>
            <a:avLst/>
            <a:gdLst/>
            <a:ahLst/>
            <a:cxnLst/>
            <a:rect l="l" t="t" r="r" b="b"/>
            <a:pathLst>
              <a:path w="1567940" h="1937904">
                <a:moveTo>
                  <a:pt x="0" y="1937903"/>
                </a:moveTo>
                <a:lnTo>
                  <a:pt x="1567940" y="1937903"/>
                </a:lnTo>
                <a:lnTo>
                  <a:pt x="1567940" y="0"/>
                </a:lnTo>
                <a:lnTo>
                  <a:pt x="0" y="0"/>
                </a:lnTo>
                <a:lnTo>
                  <a:pt x="0" y="1937903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24" name="Freeform 24"/>
          <p:cNvSpPr/>
          <p:nvPr/>
        </p:nvSpPr>
        <p:spPr>
          <a:xfrm>
            <a:off x="15146971" y="5186993"/>
            <a:ext cx="2620082" cy="2296144"/>
          </a:xfrm>
          <a:custGeom>
            <a:avLst/>
            <a:gdLst/>
            <a:ahLst/>
            <a:cxnLst/>
            <a:rect l="l" t="t" r="r" b="b"/>
            <a:pathLst>
              <a:path w="2620082" h="2296144">
                <a:moveTo>
                  <a:pt x="0" y="0"/>
                </a:moveTo>
                <a:lnTo>
                  <a:pt x="2620081" y="0"/>
                </a:lnTo>
                <a:lnTo>
                  <a:pt x="2620081" y="2296144"/>
                </a:lnTo>
                <a:lnTo>
                  <a:pt x="0" y="229614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grpSp>
        <p:nvGrpSpPr>
          <p:cNvPr id="25" name="Group 25"/>
          <p:cNvGrpSpPr/>
          <p:nvPr/>
        </p:nvGrpSpPr>
        <p:grpSpPr>
          <a:xfrm>
            <a:off x="15070278" y="7404961"/>
            <a:ext cx="2792518" cy="956232"/>
            <a:chOff x="0" y="0"/>
            <a:chExt cx="3723357" cy="1274976"/>
          </a:xfrm>
        </p:grpSpPr>
        <p:grpSp>
          <p:nvGrpSpPr>
            <p:cNvPr id="26" name="Group 26"/>
            <p:cNvGrpSpPr/>
            <p:nvPr/>
          </p:nvGrpSpPr>
          <p:grpSpPr>
            <a:xfrm>
              <a:off x="0" y="0"/>
              <a:ext cx="3723357" cy="1274976"/>
              <a:chOff x="0" y="0"/>
              <a:chExt cx="1339705" cy="458750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1339705" cy="458750"/>
              </a:xfrm>
              <a:custGeom>
                <a:avLst/>
                <a:gdLst/>
                <a:ahLst/>
                <a:cxnLst/>
                <a:rect l="l" t="t" r="r" b="b"/>
                <a:pathLst>
                  <a:path w="1339705" h="458750">
                    <a:moveTo>
                      <a:pt x="47130" y="0"/>
                    </a:moveTo>
                    <a:lnTo>
                      <a:pt x="1292574" y="0"/>
                    </a:lnTo>
                    <a:cubicBezTo>
                      <a:pt x="1318604" y="0"/>
                      <a:pt x="1339705" y="21101"/>
                      <a:pt x="1339705" y="47130"/>
                    </a:cubicBezTo>
                    <a:lnTo>
                      <a:pt x="1339705" y="411620"/>
                    </a:lnTo>
                    <a:cubicBezTo>
                      <a:pt x="1339705" y="437649"/>
                      <a:pt x="1318604" y="458750"/>
                      <a:pt x="1292574" y="458750"/>
                    </a:cubicBezTo>
                    <a:lnTo>
                      <a:pt x="47130" y="458750"/>
                    </a:lnTo>
                    <a:cubicBezTo>
                      <a:pt x="21101" y="458750"/>
                      <a:pt x="0" y="437649"/>
                      <a:pt x="0" y="411620"/>
                    </a:cubicBezTo>
                    <a:lnTo>
                      <a:pt x="0" y="47130"/>
                    </a:lnTo>
                    <a:cubicBezTo>
                      <a:pt x="0" y="21101"/>
                      <a:pt x="21101" y="0"/>
                      <a:pt x="47130" y="0"/>
                    </a:cubicBezTo>
                    <a:close/>
                  </a:path>
                </a:pathLst>
              </a:custGeom>
              <a:solidFill>
                <a:srgbClr val="002060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0" y="-57150"/>
                <a:ext cx="1339705" cy="515900"/>
              </a:xfrm>
              <a:prstGeom prst="rect">
                <a:avLst/>
              </a:prstGeom>
            </p:spPr>
            <p:txBody>
              <a:bodyPr lIns="100571" tIns="100571" rIns="100571" bIns="100571" rtlCol="0" anchor="ctr"/>
              <a:lstStyle/>
              <a:p>
                <a:pPr algn="ctr">
                  <a:lnSpc>
                    <a:spcPts val="1862"/>
                  </a:lnSpc>
                </a:pPr>
                <a:endParaRPr/>
              </a:p>
            </p:txBody>
          </p:sp>
        </p:grpSp>
        <p:sp>
          <p:nvSpPr>
            <p:cNvPr id="29" name="TextBox 29"/>
            <p:cNvSpPr txBox="1"/>
            <p:nvPr/>
          </p:nvSpPr>
          <p:spPr>
            <a:xfrm>
              <a:off x="205130" y="18871"/>
              <a:ext cx="3313098" cy="12277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66"/>
                </a:lnSpc>
              </a:pPr>
              <a:r>
                <a:rPr lang="en-US" sz="3300" b="1" spc="-135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PETIT DÉFI DE LA SEMAINE</a:t>
              </a:r>
            </a:p>
          </p:txBody>
        </p:sp>
      </p:grpSp>
      <p:sp>
        <p:nvSpPr>
          <p:cNvPr id="30" name="Freeform 30"/>
          <p:cNvSpPr/>
          <p:nvPr/>
        </p:nvSpPr>
        <p:spPr>
          <a:xfrm>
            <a:off x="146639" y="24100"/>
            <a:ext cx="5539117" cy="681881"/>
          </a:xfrm>
          <a:custGeom>
            <a:avLst/>
            <a:gdLst/>
            <a:ahLst/>
            <a:cxnLst/>
            <a:rect l="l" t="t" r="r" b="b"/>
            <a:pathLst>
              <a:path w="5539117" h="681881">
                <a:moveTo>
                  <a:pt x="0" y="0"/>
                </a:moveTo>
                <a:lnTo>
                  <a:pt x="5539117" y="0"/>
                </a:lnTo>
                <a:lnTo>
                  <a:pt x="5539117" y="681881"/>
                </a:lnTo>
                <a:lnTo>
                  <a:pt x="0" y="68188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 rot="505014">
            <a:off x="6702613" y="8110688"/>
            <a:ext cx="1732487" cy="1660037"/>
          </a:xfrm>
          <a:custGeom>
            <a:avLst/>
            <a:gdLst/>
            <a:ahLst/>
            <a:cxnLst/>
            <a:rect l="l" t="t" r="r" b="b"/>
            <a:pathLst>
              <a:path w="1732487" h="1660037">
                <a:moveTo>
                  <a:pt x="0" y="0"/>
                </a:moveTo>
                <a:lnTo>
                  <a:pt x="1732487" y="0"/>
                </a:lnTo>
                <a:lnTo>
                  <a:pt x="1732487" y="1660038"/>
                </a:lnTo>
                <a:lnTo>
                  <a:pt x="0" y="16600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4" name="Freeform 4"/>
          <p:cNvSpPr/>
          <p:nvPr/>
        </p:nvSpPr>
        <p:spPr>
          <a:xfrm>
            <a:off x="10007397" y="5248291"/>
            <a:ext cx="2226059" cy="1594415"/>
          </a:xfrm>
          <a:custGeom>
            <a:avLst/>
            <a:gdLst/>
            <a:ahLst/>
            <a:cxnLst/>
            <a:rect l="l" t="t" r="r" b="b"/>
            <a:pathLst>
              <a:path w="2226059" h="1594415">
                <a:moveTo>
                  <a:pt x="0" y="0"/>
                </a:moveTo>
                <a:lnTo>
                  <a:pt x="2226059" y="0"/>
                </a:lnTo>
                <a:lnTo>
                  <a:pt x="2226059" y="1594414"/>
                </a:lnTo>
                <a:lnTo>
                  <a:pt x="0" y="15944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grpSp>
        <p:nvGrpSpPr>
          <p:cNvPr id="5" name="Group 5"/>
          <p:cNvGrpSpPr/>
          <p:nvPr/>
        </p:nvGrpSpPr>
        <p:grpSpPr>
          <a:xfrm>
            <a:off x="14030631" y="2312959"/>
            <a:ext cx="3518348" cy="2716627"/>
            <a:chOff x="0" y="0"/>
            <a:chExt cx="4691131" cy="3622169"/>
          </a:xfrm>
        </p:grpSpPr>
        <p:sp>
          <p:nvSpPr>
            <p:cNvPr id="6" name="Freeform 6"/>
            <p:cNvSpPr/>
            <p:nvPr/>
          </p:nvSpPr>
          <p:spPr>
            <a:xfrm rot="-275919">
              <a:off x="124197" y="172825"/>
              <a:ext cx="4442736" cy="3276518"/>
            </a:xfrm>
            <a:custGeom>
              <a:avLst/>
              <a:gdLst/>
              <a:ahLst/>
              <a:cxnLst/>
              <a:rect l="l" t="t" r="r" b="b"/>
              <a:pathLst>
                <a:path w="4442736" h="3276518">
                  <a:moveTo>
                    <a:pt x="0" y="0"/>
                  </a:moveTo>
                  <a:lnTo>
                    <a:pt x="4442737" y="0"/>
                  </a:lnTo>
                  <a:lnTo>
                    <a:pt x="4442737" y="3276518"/>
                  </a:lnTo>
                  <a:lnTo>
                    <a:pt x="0" y="32765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7" name="TextBox 7"/>
            <p:cNvSpPr txBox="1"/>
            <p:nvPr/>
          </p:nvSpPr>
          <p:spPr>
            <a:xfrm rot="-258346">
              <a:off x="1047744" y="1125863"/>
              <a:ext cx="2737566" cy="13891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63"/>
                </a:lnSpc>
              </a:pPr>
              <a:r>
                <a:rPr lang="en-US" sz="2399" b="1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Le rire c'est un outil précieux et gratuit</a:t>
              </a:r>
            </a:p>
          </p:txBody>
        </p:sp>
      </p:grpSp>
      <p:sp>
        <p:nvSpPr>
          <p:cNvPr id="8" name="Freeform 8"/>
          <p:cNvSpPr/>
          <p:nvPr/>
        </p:nvSpPr>
        <p:spPr>
          <a:xfrm rot="241442">
            <a:off x="12686956" y="5376199"/>
            <a:ext cx="3742385" cy="2760009"/>
          </a:xfrm>
          <a:custGeom>
            <a:avLst/>
            <a:gdLst/>
            <a:ahLst/>
            <a:cxnLst/>
            <a:rect l="l" t="t" r="r" b="b"/>
            <a:pathLst>
              <a:path w="3742385" h="2760009">
                <a:moveTo>
                  <a:pt x="0" y="0"/>
                </a:moveTo>
                <a:lnTo>
                  <a:pt x="3742384" y="0"/>
                </a:lnTo>
                <a:lnTo>
                  <a:pt x="3742384" y="2760009"/>
                </a:lnTo>
                <a:lnTo>
                  <a:pt x="0" y="276000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9" name="TextBox 9"/>
          <p:cNvSpPr txBox="1"/>
          <p:nvPr/>
        </p:nvSpPr>
        <p:spPr>
          <a:xfrm rot="292277">
            <a:off x="13444620" y="6309911"/>
            <a:ext cx="2462027" cy="1046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4"/>
              </a:lnSpc>
            </a:pPr>
            <a:r>
              <a:rPr lang="en-US" sz="24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Rire un bon coup aide à se calmer et à chasser le stress</a:t>
            </a:r>
          </a:p>
        </p:txBody>
      </p:sp>
      <p:sp>
        <p:nvSpPr>
          <p:cNvPr id="10" name="Freeform 10"/>
          <p:cNvSpPr/>
          <p:nvPr/>
        </p:nvSpPr>
        <p:spPr>
          <a:xfrm rot="-275919">
            <a:off x="2028898" y="6504442"/>
            <a:ext cx="3862251" cy="2848410"/>
          </a:xfrm>
          <a:custGeom>
            <a:avLst/>
            <a:gdLst/>
            <a:ahLst/>
            <a:cxnLst/>
            <a:rect l="l" t="t" r="r" b="b"/>
            <a:pathLst>
              <a:path w="3862251" h="2848410">
                <a:moveTo>
                  <a:pt x="0" y="0"/>
                </a:moveTo>
                <a:lnTo>
                  <a:pt x="3862251" y="0"/>
                </a:lnTo>
                <a:lnTo>
                  <a:pt x="3862251" y="2848410"/>
                </a:lnTo>
                <a:lnTo>
                  <a:pt x="0" y="284841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11" name="TextBox 11"/>
          <p:cNvSpPr txBox="1"/>
          <p:nvPr/>
        </p:nvSpPr>
        <p:spPr>
          <a:xfrm rot="-258346">
            <a:off x="2769581" y="7460030"/>
            <a:ext cx="2613693" cy="1046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4"/>
              </a:lnSpc>
            </a:pPr>
            <a:r>
              <a:rPr lang="en-US" sz="24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Rire a des effets positifs pour la santé et le bien-être</a:t>
            </a:r>
          </a:p>
        </p:txBody>
      </p:sp>
      <p:sp>
        <p:nvSpPr>
          <p:cNvPr id="12" name="Freeform 12"/>
          <p:cNvSpPr/>
          <p:nvPr/>
        </p:nvSpPr>
        <p:spPr>
          <a:xfrm rot="-275919">
            <a:off x="8980369" y="7156541"/>
            <a:ext cx="3571931" cy="2634299"/>
          </a:xfrm>
          <a:custGeom>
            <a:avLst/>
            <a:gdLst/>
            <a:ahLst/>
            <a:cxnLst/>
            <a:rect l="l" t="t" r="r" b="b"/>
            <a:pathLst>
              <a:path w="3571931" h="2634299">
                <a:moveTo>
                  <a:pt x="0" y="0"/>
                </a:moveTo>
                <a:lnTo>
                  <a:pt x="3571931" y="0"/>
                </a:lnTo>
                <a:lnTo>
                  <a:pt x="3571931" y="2634299"/>
                </a:lnTo>
                <a:lnTo>
                  <a:pt x="0" y="263429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13" name="TextBox 13"/>
          <p:cNvSpPr txBox="1"/>
          <p:nvPr/>
        </p:nvSpPr>
        <p:spPr>
          <a:xfrm rot="-258346">
            <a:off x="9682543" y="7786317"/>
            <a:ext cx="2502640" cy="13799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4"/>
              </a:lnSpc>
            </a:pPr>
            <a:r>
              <a:rPr lang="en-US" sz="24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Ça renforce nos relations avec les autres et améliore notre l’humeur</a:t>
            </a:r>
          </a:p>
        </p:txBody>
      </p:sp>
      <p:sp>
        <p:nvSpPr>
          <p:cNvPr id="14" name="Freeform 14"/>
          <p:cNvSpPr/>
          <p:nvPr/>
        </p:nvSpPr>
        <p:spPr>
          <a:xfrm rot="241442">
            <a:off x="5732818" y="4477311"/>
            <a:ext cx="3672077" cy="2708156"/>
          </a:xfrm>
          <a:custGeom>
            <a:avLst/>
            <a:gdLst/>
            <a:ahLst/>
            <a:cxnLst/>
            <a:rect l="l" t="t" r="r" b="b"/>
            <a:pathLst>
              <a:path w="3672077" h="2708156">
                <a:moveTo>
                  <a:pt x="0" y="0"/>
                </a:moveTo>
                <a:lnTo>
                  <a:pt x="3672077" y="0"/>
                </a:lnTo>
                <a:lnTo>
                  <a:pt x="3672077" y="2708156"/>
                </a:lnTo>
                <a:lnTo>
                  <a:pt x="0" y="270815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15" name="TextBox 15"/>
          <p:cNvSpPr txBox="1"/>
          <p:nvPr/>
        </p:nvSpPr>
        <p:spPr>
          <a:xfrm>
            <a:off x="6470737" y="5131873"/>
            <a:ext cx="2409779" cy="13799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4"/>
              </a:lnSpc>
            </a:pPr>
            <a:r>
              <a:rPr lang="en-US" sz="24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C'est</a:t>
            </a:r>
            <a:r>
              <a:rPr lang="en-US" sz="24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contagieux</a:t>
            </a:r>
            <a:r>
              <a:rPr lang="en-US" sz="24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: </a:t>
            </a:r>
            <a:r>
              <a:rPr lang="en-US" sz="24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quand</a:t>
            </a:r>
            <a:r>
              <a:rPr lang="en-US" sz="24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quelqu’un</a:t>
            </a:r>
            <a:r>
              <a:rPr lang="en-US" sz="24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rit</a:t>
            </a:r>
            <a:r>
              <a:rPr lang="en-US" sz="24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, </a:t>
            </a:r>
            <a:r>
              <a:rPr lang="en-US" sz="24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ça</a:t>
            </a:r>
            <a:r>
              <a:rPr lang="en-US" sz="24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donne</a:t>
            </a:r>
            <a:r>
              <a:rPr lang="en-US" sz="24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envie</a:t>
            </a:r>
            <a:r>
              <a:rPr lang="en-US" sz="24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de </a:t>
            </a:r>
            <a:r>
              <a:rPr lang="en-US" sz="24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rire</a:t>
            </a:r>
            <a:r>
              <a:rPr lang="en-US" sz="24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 </a:t>
            </a:r>
            <a:r>
              <a:rPr lang="en-US" sz="2400" b="1" err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aussi</a:t>
            </a:r>
            <a:endParaRPr lang="en-US" sz="2400" b="1">
              <a:solidFill>
                <a:srgbClr val="00206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</p:txBody>
      </p:sp>
      <p:sp>
        <p:nvSpPr>
          <p:cNvPr id="16" name="Freeform 16"/>
          <p:cNvSpPr/>
          <p:nvPr/>
        </p:nvSpPr>
        <p:spPr>
          <a:xfrm rot="314869">
            <a:off x="15539856" y="8290970"/>
            <a:ext cx="1506782" cy="1506782"/>
          </a:xfrm>
          <a:custGeom>
            <a:avLst/>
            <a:gdLst/>
            <a:ahLst/>
            <a:cxnLst/>
            <a:rect l="l" t="t" r="r" b="b"/>
            <a:pathLst>
              <a:path w="1506782" h="1506782">
                <a:moveTo>
                  <a:pt x="0" y="0"/>
                </a:moveTo>
                <a:lnTo>
                  <a:pt x="1506782" y="0"/>
                </a:lnTo>
                <a:lnTo>
                  <a:pt x="1506782" y="1506782"/>
                </a:lnTo>
                <a:lnTo>
                  <a:pt x="0" y="150678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17" name="Freeform 17"/>
          <p:cNvSpPr/>
          <p:nvPr/>
        </p:nvSpPr>
        <p:spPr>
          <a:xfrm>
            <a:off x="4765677" y="-998838"/>
            <a:ext cx="8756645" cy="5823169"/>
          </a:xfrm>
          <a:custGeom>
            <a:avLst/>
            <a:gdLst/>
            <a:ahLst/>
            <a:cxnLst/>
            <a:rect l="l" t="t" r="r" b="b"/>
            <a:pathLst>
              <a:path w="8756645" h="5823169">
                <a:moveTo>
                  <a:pt x="0" y="0"/>
                </a:moveTo>
                <a:lnTo>
                  <a:pt x="8756646" y="0"/>
                </a:lnTo>
                <a:lnTo>
                  <a:pt x="8756646" y="5823169"/>
                </a:lnTo>
                <a:lnTo>
                  <a:pt x="0" y="582316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18" name="Freeform 18"/>
          <p:cNvSpPr/>
          <p:nvPr/>
        </p:nvSpPr>
        <p:spPr>
          <a:xfrm rot="-660974">
            <a:off x="417538" y="8316305"/>
            <a:ext cx="1563069" cy="1563069"/>
          </a:xfrm>
          <a:custGeom>
            <a:avLst/>
            <a:gdLst/>
            <a:ahLst/>
            <a:cxnLst/>
            <a:rect l="l" t="t" r="r" b="b"/>
            <a:pathLst>
              <a:path w="1563069" h="1563069">
                <a:moveTo>
                  <a:pt x="0" y="0"/>
                </a:moveTo>
                <a:lnTo>
                  <a:pt x="1563069" y="0"/>
                </a:lnTo>
                <a:lnTo>
                  <a:pt x="1563069" y="1563069"/>
                </a:lnTo>
                <a:lnTo>
                  <a:pt x="0" y="1563069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19" name="Freeform 19"/>
          <p:cNvSpPr/>
          <p:nvPr/>
        </p:nvSpPr>
        <p:spPr>
          <a:xfrm>
            <a:off x="146639" y="0"/>
            <a:ext cx="5734889" cy="705981"/>
          </a:xfrm>
          <a:custGeom>
            <a:avLst/>
            <a:gdLst/>
            <a:ahLst/>
            <a:cxnLst/>
            <a:rect l="l" t="t" r="r" b="b"/>
            <a:pathLst>
              <a:path w="5734889" h="705981">
                <a:moveTo>
                  <a:pt x="0" y="0"/>
                </a:moveTo>
                <a:lnTo>
                  <a:pt x="5734889" y="0"/>
                </a:lnTo>
                <a:lnTo>
                  <a:pt x="5734889" y="705981"/>
                </a:lnTo>
                <a:lnTo>
                  <a:pt x="0" y="705981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20" name="Freeform 20"/>
          <p:cNvSpPr/>
          <p:nvPr/>
        </p:nvSpPr>
        <p:spPr>
          <a:xfrm rot="-469222">
            <a:off x="1537194" y="4452665"/>
            <a:ext cx="1591252" cy="1591252"/>
          </a:xfrm>
          <a:custGeom>
            <a:avLst/>
            <a:gdLst/>
            <a:ahLst/>
            <a:cxnLst/>
            <a:rect l="l" t="t" r="r" b="b"/>
            <a:pathLst>
              <a:path w="1591252" h="1591252">
                <a:moveTo>
                  <a:pt x="0" y="0"/>
                </a:moveTo>
                <a:lnTo>
                  <a:pt x="1591252" y="0"/>
                </a:lnTo>
                <a:lnTo>
                  <a:pt x="1591252" y="1591252"/>
                </a:lnTo>
                <a:lnTo>
                  <a:pt x="0" y="1591252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21" name="TextBox 21"/>
          <p:cNvSpPr txBox="1"/>
          <p:nvPr/>
        </p:nvSpPr>
        <p:spPr>
          <a:xfrm>
            <a:off x="17862796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6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16293247" y="243926"/>
            <a:ext cx="1569549" cy="1569549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0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391" tIns="33391" rIns="33391" bIns="33391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25" name="Freeform 25">
            <a:hlinkClick r:id="rId25" tooltip="https://sante-mentale-jeunesse.usherbrooke.ca/wp-content/uploads/2025/11/HPp3_E3_Rires_.mp3"/>
          </p:cNvPr>
          <p:cNvSpPr/>
          <p:nvPr/>
        </p:nvSpPr>
        <p:spPr>
          <a:xfrm>
            <a:off x="16607063" y="525002"/>
            <a:ext cx="941916" cy="1007396"/>
          </a:xfrm>
          <a:custGeom>
            <a:avLst/>
            <a:gdLst/>
            <a:ahLst/>
            <a:cxnLst/>
            <a:rect l="l" t="t" r="r" b="b"/>
            <a:pathLst>
              <a:path w="941916" h="1007396">
                <a:moveTo>
                  <a:pt x="0" y="0"/>
                </a:moveTo>
                <a:lnTo>
                  <a:pt x="941916" y="0"/>
                </a:lnTo>
                <a:lnTo>
                  <a:pt x="941916" y="1007396"/>
                </a:lnTo>
                <a:lnTo>
                  <a:pt x="0" y="1007396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26" name="Freeform 26"/>
          <p:cNvSpPr/>
          <p:nvPr/>
        </p:nvSpPr>
        <p:spPr>
          <a:xfrm>
            <a:off x="17456439" y="1442022"/>
            <a:ext cx="470725" cy="470725"/>
          </a:xfrm>
          <a:custGeom>
            <a:avLst/>
            <a:gdLst/>
            <a:ahLst/>
            <a:cxnLst/>
            <a:rect l="l" t="t" r="r" b="b"/>
            <a:pathLst>
              <a:path w="470725" h="470725">
                <a:moveTo>
                  <a:pt x="0" y="0"/>
                </a:moveTo>
                <a:lnTo>
                  <a:pt x="470725" y="0"/>
                </a:lnTo>
                <a:lnTo>
                  <a:pt x="470725" y="470725"/>
                </a:lnTo>
                <a:lnTo>
                  <a:pt x="0" y="470725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>
            <a:off x="146639" y="0"/>
            <a:ext cx="5539117" cy="681881"/>
          </a:xfrm>
          <a:custGeom>
            <a:avLst/>
            <a:gdLst/>
            <a:ahLst/>
            <a:cxnLst/>
            <a:rect l="l" t="t" r="r" b="b"/>
            <a:pathLst>
              <a:path w="5539117" h="681881">
                <a:moveTo>
                  <a:pt x="0" y="0"/>
                </a:moveTo>
                <a:lnTo>
                  <a:pt x="5539117" y="0"/>
                </a:lnTo>
                <a:lnTo>
                  <a:pt x="5539117" y="681881"/>
                </a:lnTo>
                <a:lnTo>
                  <a:pt x="0" y="6818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4" name="Freeform 4"/>
          <p:cNvSpPr/>
          <p:nvPr/>
        </p:nvSpPr>
        <p:spPr>
          <a:xfrm>
            <a:off x="0" y="2722143"/>
            <a:ext cx="18288000" cy="5882253"/>
          </a:xfrm>
          <a:custGeom>
            <a:avLst/>
            <a:gdLst/>
            <a:ahLst/>
            <a:cxnLst/>
            <a:rect l="l" t="t" r="r" b="b"/>
            <a:pathLst>
              <a:path w="18288000" h="5882253">
                <a:moveTo>
                  <a:pt x="0" y="0"/>
                </a:moveTo>
                <a:lnTo>
                  <a:pt x="18288000" y="0"/>
                </a:lnTo>
                <a:lnTo>
                  <a:pt x="18288000" y="5882253"/>
                </a:lnTo>
                <a:lnTo>
                  <a:pt x="0" y="588225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9103" b="-16242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5" name="TextBox 5"/>
          <p:cNvSpPr txBox="1"/>
          <p:nvPr/>
        </p:nvSpPr>
        <p:spPr>
          <a:xfrm>
            <a:off x="17891371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7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629" y="1385468"/>
            <a:ext cx="17494741" cy="1336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  <a:spcBef>
                <a:spcPct val="0"/>
              </a:spcBef>
            </a:pPr>
            <a:r>
              <a:rPr lang="en-US" sz="6999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Mission impossible!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367556"/>
            <a:ext cx="18288000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b="1" spc="-408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EXPOSITION, ÉVITEMENT ET ZONE DE CONFORT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3020541" y="3974334"/>
            <a:ext cx="5330430" cy="3318157"/>
            <a:chOff x="0" y="-79618"/>
            <a:chExt cx="7107241" cy="4424211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359504"/>
              <a:ext cx="7107241" cy="3985089"/>
              <a:chOff x="0" y="0"/>
              <a:chExt cx="2719767" cy="1524996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719767" cy="1524996"/>
              </a:xfrm>
              <a:prstGeom prst="roundRect">
                <a:avLst/>
              </a:prstGeom>
              <a:solidFill>
                <a:srgbClr val="DEF5F1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57150"/>
                <a:ext cx="2719767" cy="1582146"/>
              </a:xfrm>
              <a:prstGeom prst="roundRect">
                <a:avLst/>
              </a:prstGeom>
            </p:spPr>
            <p:txBody>
              <a:bodyPr lIns="100571" tIns="100571" rIns="100571" bIns="100571" rtlCol="0" anchor="ctr"/>
              <a:lstStyle/>
              <a:p>
                <a:pPr algn="ctr">
                  <a:lnSpc>
                    <a:spcPts val="1862"/>
                  </a:lnSpc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0"/>
              <a:ext cx="7107241" cy="1388155"/>
              <a:chOff x="0" y="0"/>
              <a:chExt cx="4269729" cy="8339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269729" cy="833945"/>
              </a:xfrm>
              <a:prstGeom prst="roundRect">
                <a:avLst/>
              </a:prstGeom>
              <a:solidFill>
                <a:srgbClr val="002060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4269729" cy="891095"/>
              </a:xfrm>
              <a:prstGeom prst="roundRect">
                <a:avLst/>
              </a:prstGeom>
            </p:spPr>
            <p:txBody>
              <a:bodyPr lIns="124268" tIns="124268" rIns="124268" bIns="124268" rtlCol="0" anchor="ctr"/>
              <a:lstStyle/>
              <a:p>
                <a:pPr algn="ctr">
                  <a:lnSpc>
                    <a:spcPts val="2059"/>
                  </a:lnSpc>
                </a:pPr>
                <a:endParaRPr/>
              </a:p>
            </p:txBody>
          </p:sp>
        </p:grpSp>
        <p:sp>
          <p:nvSpPr>
            <p:cNvPr id="15" name="Freeform 15"/>
            <p:cNvSpPr/>
            <p:nvPr/>
          </p:nvSpPr>
          <p:spPr>
            <a:xfrm>
              <a:off x="448270" y="1449899"/>
              <a:ext cx="1632660" cy="2263653"/>
            </a:xfrm>
            <a:prstGeom prst="roundRect">
              <a:avLst/>
            </a:pr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2511436" y="1855280"/>
              <a:ext cx="4169498" cy="1937458"/>
            </a:xfrm>
            <a:prstGeom prst="round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45"/>
                </a:lnSpc>
              </a:pPr>
              <a:r>
                <a:rPr lang="en-US" sz="3377" b="1" spc="-138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ÉVITER</a:t>
              </a:r>
            </a:p>
            <a:p>
              <a:pPr algn="ctr">
                <a:lnSpc>
                  <a:spcPts val="3445"/>
                </a:lnSpc>
              </a:pPr>
              <a:r>
                <a:rPr lang="en-US" sz="3377" b="1" spc="-138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pour rester dans sa zone de confort 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726374" y="-79618"/>
              <a:ext cx="3516903" cy="1438410"/>
            </a:xfrm>
            <a:prstGeom prst="round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108"/>
                </a:lnSpc>
                <a:spcBef>
                  <a:spcPct val="0"/>
                </a:spcBef>
              </a:pPr>
              <a:r>
                <a:rPr lang="en-US" sz="5791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CHOIX 1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392612" y="3974334"/>
            <a:ext cx="5330430" cy="3318157"/>
            <a:chOff x="0" y="-79617"/>
            <a:chExt cx="7107241" cy="4424210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359504"/>
              <a:ext cx="7107241" cy="3985089"/>
              <a:chOff x="0" y="0"/>
              <a:chExt cx="2719767" cy="1524996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2719767" cy="1524996"/>
              </a:xfrm>
              <a:prstGeom prst="roundRect">
                <a:avLst/>
              </a:prstGeom>
              <a:solidFill>
                <a:srgbClr val="DFF6F1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0" y="-57150"/>
                <a:ext cx="2719767" cy="1582146"/>
              </a:xfrm>
              <a:prstGeom prst="roundRect">
                <a:avLst/>
              </a:prstGeom>
            </p:spPr>
            <p:txBody>
              <a:bodyPr lIns="100571" tIns="100571" rIns="100571" bIns="100571" rtlCol="0" anchor="ctr"/>
              <a:lstStyle/>
              <a:p>
                <a:pPr algn="ctr">
                  <a:lnSpc>
                    <a:spcPts val="1862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0" y="0"/>
              <a:ext cx="7107241" cy="1388155"/>
              <a:chOff x="0" y="0"/>
              <a:chExt cx="4269729" cy="833945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4269729" cy="833945"/>
              </a:xfrm>
              <a:prstGeom prst="roundRect">
                <a:avLst/>
              </a:prstGeom>
              <a:solidFill>
                <a:srgbClr val="002060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0" y="-57150"/>
                <a:ext cx="4269729" cy="891095"/>
              </a:xfrm>
              <a:prstGeom prst="roundRect">
                <a:avLst/>
              </a:prstGeom>
            </p:spPr>
            <p:txBody>
              <a:bodyPr lIns="124268" tIns="124268" rIns="124268" bIns="124268" rtlCol="0" anchor="ctr"/>
              <a:lstStyle/>
              <a:p>
                <a:pPr algn="ctr">
                  <a:lnSpc>
                    <a:spcPts val="2059"/>
                  </a:lnSpc>
                </a:pPr>
                <a:endParaRPr/>
              </a:p>
            </p:txBody>
          </p:sp>
        </p:grpSp>
        <p:sp>
          <p:nvSpPr>
            <p:cNvPr id="25" name="TextBox 25"/>
            <p:cNvSpPr txBox="1"/>
            <p:nvPr/>
          </p:nvSpPr>
          <p:spPr>
            <a:xfrm>
              <a:off x="1726374" y="-79617"/>
              <a:ext cx="3516903" cy="1438410"/>
            </a:xfrm>
            <a:prstGeom prst="round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108"/>
                </a:lnSpc>
                <a:spcBef>
                  <a:spcPct val="0"/>
                </a:spcBef>
              </a:pPr>
              <a:r>
                <a:rPr lang="en-US" sz="5791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CHOIX 2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2511436" y="1855281"/>
              <a:ext cx="4169498" cy="1937458"/>
            </a:xfrm>
            <a:prstGeom prst="round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45"/>
                </a:lnSpc>
              </a:pPr>
              <a:r>
                <a:rPr lang="en-US" sz="3377" b="1" spc="-138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S’EXPOSER</a:t>
              </a:r>
            </a:p>
            <a:p>
              <a:pPr algn="ctr">
                <a:lnSpc>
                  <a:spcPts val="3445"/>
                </a:lnSpc>
              </a:pPr>
              <a:r>
                <a:rPr lang="en-US" sz="3377" b="1" spc="-138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pour traverser sa zone de peur </a:t>
              </a:r>
            </a:p>
          </p:txBody>
        </p:sp>
        <p:sp>
          <p:nvSpPr>
            <p:cNvPr id="27" name="Freeform 27"/>
            <p:cNvSpPr/>
            <p:nvPr/>
          </p:nvSpPr>
          <p:spPr>
            <a:xfrm>
              <a:off x="444852" y="1615554"/>
              <a:ext cx="1732041" cy="2320993"/>
            </a:xfrm>
            <a:prstGeom prst="roundRect">
              <a:avLst/>
            </a:pr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>
            <a:off x="146639" y="0"/>
            <a:ext cx="5539117" cy="681881"/>
          </a:xfrm>
          <a:custGeom>
            <a:avLst/>
            <a:gdLst/>
            <a:ahLst/>
            <a:cxnLst/>
            <a:rect l="l" t="t" r="r" b="b"/>
            <a:pathLst>
              <a:path w="5539117" h="681881">
                <a:moveTo>
                  <a:pt x="0" y="0"/>
                </a:moveTo>
                <a:lnTo>
                  <a:pt x="5539117" y="0"/>
                </a:lnTo>
                <a:lnTo>
                  <a:pt x="5539117" y="681881"/>
                </a:lnTo>
                <a:lnTo>
                  <a:pt x="0" y="6818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928999" y="1720334"/>
            <a:ext cx="9934741" cy="6846332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3295233" y="8333875"/>
            <a:ext cx="12179821" cy="1848849"/>
            <a:chOff x="0" y="0"/>
            <a:chExt cx="16239761" cy="2465132"/>
          </a:xfrm>
        </p:grpSpPr>
        <p:grpSp>
          <p:nvGrpSpPr>
            <p:cNvPr id="6" name="Group 6"/>
            <p:cNvGrpSpPr/>
            <p:nvPr/>
          </p:nvGrpSpPr>
          <p:grpSpPr>
            <a:xfrm>
              <a:off x="2473142" y="401991"/>
              <a:ext cx="13766619" cy="1678428"/>
              <a:chOff x="0" y="0"/>
              <a:chExt cx="2379006" cy="290049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379006" cy="290049"/>
              </a:xfrm>
              <a:custGeom>
                <a:avLst/>
                <a:gdLst/>
                <a:ahLst/>
                <a:cxnLst/>
                <a:rect l="l" t="t" r="r" b="b"/>
                <a:pathLst>
                  <a:path w="2379006" h="290049">
                    <a:moveTo>
                      <a:pt x="10498" y="0"/>
                    </a:moveTo>
                    <a:lnTo>
                      <a:pt x="2368508" y="0"/>
                    </a:lnTo>
                    <a:cubicBezTo>
                      <a:pt x="2371292" y="0"/>
                      <a:pt x="2373963" y="1106"/>
                      <a:pt x="2375931" y="3075"/>
                    </a:cubicBezTo>
                    <a:cubicBezTo>
                      <a:pt x="2377900" y="5043"/>
                      <a:pt x="2379006" y="7713"/>
                      <a:pt x="2379006" y="10498"/>
                    </a:cubicBezTo>
                    <a:lnTo>
                      <a:pt x="2379006" y="279551"/>
                    </a:lnTo>
                    <a:cubicBezTo>
                      <a:pt x="2379006" y="282335"/>
                      <a:pt x="2377900" y="285005"/>
                      <a:pt x="2375931" y="286974"/>
                    </a:cubicBezTo>
                    <a:cubicBezTo>
                      <a:pt x="2373963" y="288943"/>
                      <a:pt x="2371292" y="290049"/>
                      <a:pt x="2368508" y="290049"/>
                    </a:cubicBezTo>
                    <a:lnTo>
                      <a:pt x="10498" y="290049"/>
                    </a:lnTo>
                    <a:cubicBezTo>
                      <a:pt x="7713" y="290049"/>
                      <a:pt x="5043" y="288943"/>
                      <a:pt x="3075" y="286974"/>
                    </a:cubicBezTo>
                    <a:cubicBezTo>
                      <a:pt x="1106" y="285005"/>
                      <a:pt x="0" y="282335"/>
                      <a:pt x="0" y="279551"/>
                    </a:cubicBezTo>
                    <a:lnTo>
                      <a:pt x="0" y="10498"/>
                    </a:lnTo>
                    <a:cubicBezTo>
                      <a:pt x="0" y="7713"/>
                      <a:pt x="1106" y="5043"/>
                      <a:pt x="3075" y="3075"/>
                    </a:cubicBezTo>
                    <a:cubicBezTo>
                      <a:pt x="5043" y="1106"/>
                      <a:pt x="7713" y="0"/>
                      <a:pt x="1049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25" cap="sq">
                <a:solidFill>
                  <a:srgbClr val="E1F7F1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0" y="-57150"/>
                <a:ext cx="2379006" cy="347199"/>
              </a:xfrm>
              <a:prstGeom prst="rect">
                <a:avLst/>
              </a:prstGeom>
            </p:spPr>
            <p:txBody>
              <a:bodyPr lIns="0" tIns="0" rIns="0" bIns="0" rtlCol="0" anchor="ctr"/>
              <a:lstStyle/>
              <a:p>
                <a:pPr algn="l">
                  <a:lnSpc>
                    <a:spcPts val="1959"/>
                  </a:lnSpc>
                </a:pPr>
                <a:endParaRPr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78909" y="401991"/>
              <a:ext cx="2954498" cy="1661151"/>
              <a:chOff x="0" y="0"/>
              <a:chExt cx="741970" cy="417169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741970" cy="417169"/>
              </a:xfrm>
              <a:custGeom>
                <a:avLst/>
                <a:gdLst/>
                <a:ahLst/>
                <a:cxnLst/>
                <a:rect l="l" t="t" r="r" b="b"/>
                <a:pathLst>
                  <a:path w="741970" h="417169">
                    <a:moveTo>
                      <a:pt x="31445" y="0"/>
                    </a:moveTo>
                    <a:lnTo>
                      <a:pt x="710525" y="0"/>
                    </a:lnTo>
                    <a:cubicBezTo>
                      <a:pt x="727892" y="0"/>
                      <a:pt x="741970" y="14078"/>
                      <a:pt x="741970" y="31445"/>
                    </a:cubicBezTo>
                    <a:lnTo>
                      <a:pt x="741970" y="385724"/>
                    </a:lnTo>
                    <a:cubicBezTo>
                      <a:pt x="741970" y="403090"/>
                      <a:pt x="727892" y="417169"/>
                      <a:pt x="710525" y="417169"/>
                    </a:cubicBezTo>
                    <a:lnTo>
                      <a:pt x="31445" y="417169"/>
                    </a:lnTo>
                    <a:cubicBezTo>
                      <a:pt x="14078" y="417169"/>
                      <a:pt x="0" y="403090"/>
                      <a:pt x="0" y="385724"/>
                    </a:cubicBezTo>
                    <a:lnTo>
                      <a:pt x="0" y="31445"/>
                    </a:lnTo>
                    <a:cubicBezTo>
                      <a:pt x="0" y="14078"/>
                      <a:pt x="14078" y="0"/>
                      <a:pt x="31445" y="0"/>
                    </a:cubicBezTo>
                    <a:close/>
                  </a:path>
                </a:pathLst>
              </a:custGeom>
              <a:solidFill>
                <a:srgbClr val="E0F6F1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57150"/>
                <a:ext cx="741970" cy="474319"/>
              </a:xfrm>
              <a:prstGeom prst="rect">
                <a:avLst/>
              </a:prstGeom>
            </p:spPr>
            <p:txBody>
              <a:bodyPr lIns="102230" tIns="102230" rIns="102230" bIns="102230" rtlCol="0" anchor="ctr"/>
              <a:lstStyle/>
              <a:p>
                <a:pPr algn="ctr">
                  <a:lnSpc>
                    <a:spcPts val="1862"/>
                  </a:lnSpc>
                </a:pPr>
                <a:endParaRPr/>
              </a:p>
            </p:txBody>
          </p:sp>
        </p:grpSp>
        <p:sp>
          <p:nvSpPr>
            <p:cNvPr id="12" name="Freeform 12"/>
            <p:cNvSpPr/>
            <p:nvPr/>
          </p:nvSpPr>
          <p:spPr>
            <a:xfrm rot="661253">
              <a:off x="162461" y="248276"/>
              <a:ext cx="2787396" cy="1968580"/>
            </a:xfrm>
            <a:custGeom>
              <a:avLst/>
              <a:gdLst/>
              <a:ahLst/>
              <a:cxnLst/>
              <a:rect l="l" t="t" r="r" b="b"/>
              <a:pathLst>
                <a:path w="2787396" h="1968580">
                  <a:moveTo>
                    <a:pt x="0" y="0"/>
                  </a:moveTo>
                  <a:lnTo>
                    <a:pt x="2787395" y="0"/>
                  </a:lnTo>
                  <a:lnTo>
                    <a:pt x="2787395" y="1968580"/>
                  </a:lnTo>
                  <a:lnTo>
                    <a:pt x="0" y="196858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7886" r="-7886"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3191012" y="503111"/>
              <a:ext cx="13048749" cy="14571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48"/>
                </a:lnSpc>
              </a:pPr>
              <a:r>
                <a:rPr lang="en-US" sz="2617" b="1" spc="-23">
                  <a:solidFill>
                    <a:srgbClr val="00000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Face à l’anxiété, tu as deux choix : éviter ou t’exposer. </a:t>
              </a:r>
            </a:p>
            <a:p>
              <a:pPr algn="l">
                <a:lnSpc>
                  <a:spcPts val="2748"/>
                </a:lnSpc>
              </a:pPr>
              <a:r>
                <a:rPr lang="en-US" sz="2617" spc="-23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Éviter, même si ça te soulage sur le coup, ça peut augmenter ton anxiété. </a:t>
              </a:r>
            </a:p>
            <a:p>
              <a:pPr algn="l">
                <a:lnSpc>
                  <a:spcPts val="2748"/>
                </a:lnSpc>
              </a:pPr>
              <a:r>
                <a:rPr lang="en-US" sz="2617" spc="-23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T’exposer, ça t’aide à diminuer graduellement ton anxiété.</a:t>
              </a: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7891371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8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0" y="367556"/>
            <a:ext cx="18288000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b="1" spc="-408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EXPOSITION, ÉVITEMENT ET ZONE DE CONFORT</a:t>
            </a:r>
          </a:p>
        </p:txBody>
      </p:sp>
      <p:sp>
        <p:nvSpPr>
          <p:cNvPr id="16" name="Freeform 16"/>
          <p:cNvSpPr/>
          <p:nvPr/>
        </p:nvSpPr>
        <p:spPr>
          <a:xfrm rot="2059936">
            <a:off x="5904085" y="5260379"/>
            <a:ext cx="1683671" cy="1294322"/>
          </a:xfrm>
          <a:custGeom>
            <a:avLst/>
            <a:gdLst/>
            <a:ahLst/>
            <a:cxnLst/>
            <a:rect l="l" t="t" r="r" b="b"/>
            <a:pathLst>
              <a:path w="1683671" h="1294322">
                <a:moveTo>
                  <a:pt x="0" y="0"/>
                </a:moveTo>
                <a:lnTo>
                  <a:pt x="1683671" y="0"/>
                </a:lnTo>
                <a:lnTo>
                  <a:pt x="1683671" y="1294322"/>
                </a:lnTo>
                <a:lnTo>
                  <a:pt x="0" y="129432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grpSp>
        <p:nvGrpSpPr>
          <p:cNvPr id="17" name="Group 17"/>
          <p:cNvGrpSpPr/>
          <p:nvPr/>
        </p:nvGrpSpPr>
        <p:grpSpPr>
          <a:xfrm>
            <a:off x="462985" y="4012224"/>
            <a:ext cx="5330430" cy="3318157"/>
            <a:chOff x="0" y="-79618"/>
            <a:chExt cx="7107241" cy="4424211"/>
          </a:xfrm>
        </p:grpSpPr>
        <p:grpSp>
          <p:nvGrpSpPr>
            <p:cNvPr id="18" name="Group 18"/>
            <p:cNvGrpSpPr/>
            <p:nvPr/>
          </p:nvGrpSpPr>
          <p:grpSpPr>
            <a:xfrm>
              <a:off x="0" y="359504"/>
              <a:ext cx="7107241" cy="3985089"/>
              <a:chOff x="0" y="0"/>
              <a:chExt cx="2719767" cy="1524996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2719767" cy="1524996"/>
              </a:xfrm>
              <a:prstGeom prst="roundRect">
                <a:avLst/>
              </a:prstGeom>
              <a:solidFill>
                <a:srgbClr val="DEF5F1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0" y="-57150"/>
                <a:ext cx="2719767" cy="1582146"/>
              </a:xfrm>
              <a:prstGeom prst="roundRect">
                <a:avLst/>
              </a:prstGeom>
            </p:spPr>
            <p:txBody>
              <a:bodyPr lIns="100571" tIns="100571" rIns="100571" bIns="100571" rtlCol="0" anchor="ctr"/>
              <a:lstStyle/>
              <a:p>
                <a:pPr algn="ctr">
                  <a:lnSpc>
                    <a:spcPts val="1862"/>
                  </a:lnSpc>
                </a:pPr>
                <a:endParaRPr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0" y="0"/>
              <a:ext cx="7107241" cy="1388155"/>
              <a:chOff x="0" y="0"/>
              <a:chExt cx="4269729" cy="833945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4269729" cy="833945"/>
              </a:xfrm>
              <a:prstGeom prst="roundRect">
                <a:avLst/>
              </a:prstGeom>
              <a:solidFill>
                <a:srgbClr val="002060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23" name="TextBox 23"/>
              <p:cNvSpPr txBox="1"/>
              <p:nvPr/>
            </p:nvSpPr>
            <p:spPr>
              <a:xfrm>
                <a:off x="0" y="-57150"/>
                <a:ext cx="4269729" cy="891095"/>
              </a:xfrm>
              <a:prstGeom prst="roundRect">
                <a:avLst/>
              </a:prstGeom>
            </p:spPr>
            <p:txBody>
              <a:bodyPr lIns="124268" tIns="124268" rIns="124268" bIns="124268" rtlCol="0" anchor="ctr"/>
              <a:lstStyle/>
              <a:p>
                <a:pPr algn="ctr">
                  <a:lnSpc>
                    <a:spcPts val="2059"/>
                  </a:lnSpc>
                </a:pPr>
                <a:endParaRPr/>
              </a:p>
            </p:txBody>
          </p:sp>
        </p:grpSp>
        <p:sp>
          <p:nvSpPr>
            <p:cNvPr id="24" name="Freeform 24"/>
            <p:cNvSpPr/>
            <p:nvPr/>
          </p:nvSpPr>
          <p:spPr>
            <a:xfrm>
              <a:off x="448270" y="1449899"/>
              <a:ext cx="1632660" cy="2263653"/>
            </a:xfrm>
            <a:prstGeom prst="roundRect">
              <a:avLst/>
            </a:pr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2511436" y="1855280"/>
              <a:ext cx="4169498" cy="1937458"/>
            </a:xfrm>
            <a:prstGeom prst="round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45"/>
                </a:lnSpc>
              </a:pPr>
              <a:r>
                <a:rPr lang="en-US" sz="3377" b="1" spc="-138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ÉVITER</a:t>
              </a:r>
            </a:p>
            <a:p>
              <a:pPr algn="ctr">
                <a:lnSpc>
                  <a:spcPts val="3445"/>
                </a:lnSpc>
              </a:pPr>
              <a:r>
                <a:rPr lang="en-US" sz="3377" b="1" spc="-138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pour rester dans sa zone de confort 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1726374" y="-79618"/>
              <a:ext cx="3516903" cy="1438410"/>
            </a:xfrm>
            <a:prstGeom prst="round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108"/>
                </a:lnSpc>
                <a:spcBef>
                  <a:spcPct val="0"/>
                </a:spcBef>
              </a:pPr>
              <a:r>
                <a:rPr lang="en-US" sz="5791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CHOIX 1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" r="-121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>
            <a:off x="146639" y="0"/>
            <a:ext cx="5539117" cy="681881"/>
          </a:xfrm>
          <a:custGeom>
            <a:avLst/>
            <a:gdLst/>
            <a:ahLst/>
            <a:cxnLst/>
            <a:rect l="l" t="t" r="r" b="b"/>
            <a:pathLst>
              <a:path w="5539117" h="681881">
                <a:moveTo>
                  <a:pt x="0" y="0"/>
                </a:moveTo>
                <a:lnTo>
                  <a:pt x="5539117" y="0"/>
                </a:lnTo>
                <a:lnTo>
                  <a:pt x="5539117" y="681881"/>
                </a:lnTo>
                <a:lnTo>
                  <a:pt x="0" y="6818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4" name="Freeform 4"/>
          <p:cNvSpPr/>
          <p:nvPr/>
        </p:nvSpPr>
        <p:spPr>
          <a:xfrm>
            <a:off x="-97737" y="2895770"/>
            <a:ext cx="18385737" cy="5733572"/>
          </a:xfrm>
          <a:custGeom>
            <a:avLst/>
            <a:gdLst/>
            <a:ahLst/>
            <a:cxnLst/>
            <a:rect l="l" t="t" r="r" b="b"/>
            <a:pathLst>
              <a:path w="18385737" h="5733572">
                <a:moveTo>
                  <a:pt x="0" y="0"/>
                </a:moveTo>
                <a:lnTo>
                  <a:pt x="18385737" y="0"/>
                </a:lnTo>
                <a:lnTo>
                  <a:pt x="18385737" y="5733572"/>
                </a:lnTo>
                <a:lnTo>
                  <a:pt x="0" y="57335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5135" b="-15135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5" name="TextBox 5"/>
          <p:cNvSpPr txBox="1"/>
          <p:nvPr/>
        </p:nvSpPr>
        <p:spPr>
          <a:xfrm>
            <a:off x="17891371" y="9787302"/>
            <a:ext cx="152400" cy="2286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9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96629" y="1385468"/>
            <a:ext cx="17494741" cy="1336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  <a:spcBef>
                <a:spcPct val="0"/>
              </a:spcBef>
            </a:pPr>
            <a:r>
              <a:rPr lang="en-US" sz="6999" b="1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Mission impossible! (suite)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367556"/>
            <a:ext cx="18288000" cy="15303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en-US" sz="8000" b="1" spc="-408">
                <a:solidFill>
                  <a:srgbClr val="0BAB9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EXPOSITION, ÉVITEMENT ET ZONE DE CONFORT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3020541" y="4034047"/>
            <a:ext cx="5330430" cy="3258444"/>
            <a:chOff x="0" y="0"/>
            <a:chExt cx="7107241" cy="4344593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359504"/>
              <a:ext cx="7107241" cy="3985089"/>
              <a:chOff x="0" y="0"/>
              <a:chExt cx="2719767" cy="1524996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719767" cy="1524996"/>
              </a:xfrm>
              <a:custGeom>
                <a:avLst/>
                <a:gdLst/>
                <a:ahLst/>
                <a:cxnLst/>
                <a:rect l="l" t="t" r="r" b="b"/>
                <a:pathLst>
                  <a:path w="2719767" h="1524996">
                    <a:moveTo>
                      <a:pt x="23216" y="0"/>
                    </a:moveTo>
                    <a:lnTo>
                      <a:pt x="2696551" y="0"/>
                    </a:lnTo>
                    <a:cubicBezTo>
                      <a:pt x="2702708" y="0"/>
                      <a:pt x="2708613" y="2446"/>
                      <a:pt x="2712967" y="6800"/>
                    </a:cubicBezTo>
                    <a:cubicBezTo>
                      <a:pt x="2717321" y="11153"/>
                      <a:pt x="2719767" y="17058"/>
                      <a:pt x="2719767" y="23216"/>
                    </a:cubicBezTo>
                    <a:lnTo>
                      <a:pt x="2719767" y="1501780"/>
                    </a:lnTo>
                    <a:cubicBezTo>
                      <a:pt x="2719767" y="1507937"/>
                      <a:pt x="2717321" y="1513842"/>
                      <a:pt x="2712967" y="1518196"/>
                    </a:cubicBezTo>
                    <a:cubicBezTo>
                      <a:pt x="2708613" y="1522550"/>
                      <a:pt x="2702708" y="1524996"/>
                      <a:pt x="2696551" y="1524996"/>
                    </a:cubicBezTo>
                    <a:lnTo>
                      <a:pt x="23216" y="1524996"/>
                    </a:lnTo>
                    <a:cubicBezTo>
                      <a:pt x="17058" y="1524996"/>
                      <a:pt x="11153" y="1522550"/>
                      <a:pt x="6800" y="1518196"/>
                    </a:cubicBezTo>
                    <a:cubicBezTo>
                      <a:pt x="2446" y="1513842"/>
                      <a:pt x="0" y="1507937"/>
                      <a:pt x="0" y="1501780"/>
                    </a:cubicBezTo>
                    <a:lnTo>
                      <a:pt x="0" y="23216"/>
                    </a:lnTo>
                    <a:cubicBezTo>
                      <a:pt x="0" y="17058"/>
                      <a:pt x="2446" y="11153"/>
                      <a:pt x="6800" y="6800"/>
                    </a:cubicBezTo>
                    <a:cubicBezTo>
                      <a:pt x="11153" y="2446"/>
                      <a:pt x="17058" y="0"/>
                      <a:pt x="23216" y="0"/>
                    </a:cubicBezTo>
                    <a:close/>
                  </a:path>
                </a:pathLst>
              </a:custGeom>
              <a:solidFill>
                <a:srgbClr val="DEF5F1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1" name="TextBox 11"/>
              <p:cNvSpPr txBox="1"/>
              <p:nvPr/>
            </p:nvSpPr>
            <p:spPr>
              <a:xfrm>
                <a:off x="0" y="-57150"/>
                <a:ext cx="2719767" cy="1582146"/>
              </a:xfrm>
              <a:prstGeom prst="rect">
                <a:avLst/>
              </a:prstGeom>
            </p:spPr>
            <p:txBody>
              <a:bodyPr lIns="100571" tIns="100571" rIns="100571" bIns="100571" rtlCol="0" anchor="ctr"/>
              <a:lstStyle/>
              <a:p>
                <a:pPr algn="ctr">
                  <a:lnSpc>
                    <a:spcPts val="1862"/>
                  </a:lnSpc>
                </a:pPr>
                <a:endParaRPr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>
              <a:off x="0" y="0"/>
              <a:ext cx="7107241" cy="1388155"/>
              <a:chOff x="0" y="0"/>
              <a:chExt cx="4269729" cy="833945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4269729" cy="833945"/>
              </a:xfrm>
              <a:custGeom>
                <a:avLst/>
                <a:gdLst/>
                <a:ahLst/>
                <a:cxnLst/>
                <a:rect l="l" t="t" r="r" b="b"/>
                <a:pathLst>
                  <a:path w="4269729" h="833945">
                    <a:moveTo>
                      <a:pt x="24176" y="0"/>
                    </a:moveTo>
                    <a:lnTo>
                      <a:pt x="4245553" y="0"/>
                    </a:lnTo>
                    <a:cubicBezTo>
                      <a:pt x="4258905" y="0"/>
                      <a:pt x="4269729" y="10824"/>
                      <a:pt x="4269729" y="24176"/>
                    </a:cubicBezTo>
                    <a:lnTo>
                      <a:pt x="4269729" y="809769"/>
                    </a:lnTo>
                    <a:cubicBezTo>
                      <a:pt x="4269729" y="816181"/>
                      <a:pt x="4267182" y="822330"/>
                      <a:pt x="4262648" y="826864"/>
                    </a:cubicBezTo>
                    <a:cubicBezTo>
                      <a:pt x="4258115" y="831398"/>
                      <a:pt x="4251965" y="833945"/>
                      <a:pt x="4245553" y="833945"/>
                    </a:cubicBezTo>
                    <a:lnTo>
                      <a:pt x="24176" y="833945"/>
                    </a:lnTo>
                    <a:cubicBezTo>
                      <a:pt x="17764" y="833945"/>
                      <a:pt x="11615" y="831398"/>
                      <a:pt x="7081" y="826864"/>
                    </a:cubicBezTo>
                    <a:cubicBezTo>
                      <a:pt x="2547" y="822330"/>
                      <a:pt x="0" y="816181"/>
                      <a:pt x="0" y="809769"/>
                    </a:cubicBezTo>
                    <a:lnTo>
                      <a:pt x="0" y="24176"/>
                    </a:lnTo>
                    <a:cubicBezTo>
                      <a:pt x="0" y="17764"/>
                      <a:pt x="2547" y="11615"/>
                      <a:pt x="7081" y="7081"/>
                    </a:cubicBezTo>
                    <a:cubicBezTo>
                      <a:pt x="11615" y="2547"/>
                      <a:pt x="17764" y="0"/>
                      <a:pt x="24176" y="0"/>
                    </a:cubicBezTo>
                    <a:close/>
                  </a:path>
                </a:pathLst>
              </a:custGeom>
              <a:solidFill>
                <a:srgbClr val="002060"/>
              </a:solidFill>
            </p:spPr>
            <p:txBody>
              <a:bodyPr/>
              <a:lstStyle/>
              <a:p>
                <a:endParaRPr lang="fr-CA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57150"/>
                <a:ext cx="4269729" cy="891095"/>
              </a:xfrm>
              <a:prstGeom prst="rect">
                <a:avLst/>
              </a:prstGeom>
            </p:spPr>
            <p:txBody>
              <a:bodyPr lIns="124268" tIns="124268" rIns="124268" bIns="124268" rtlCol="0" anchor="ctr"/>
              <a:lstStyle/>
              <a:p>
                <a:pPr algn="ctr">
                  <a:lnSpc>
                    <a:spcPts val="2059"/>
                  </a:lnSpc>
                </a:pPr>
                <a:endParaRPr/>
              </a:p>
            </p:txBody>
          </p:sp>
        </p:grpSp>
        <p:sp>
          <p:nvSpPr>
            <p:cNvPr id="15" name="Freeform 15"/>
            <p:cNvSpPr/>
            <p:nvPr/>
          </p:nvSpPr>
          <p:spPr>
            <a:xfrm>
              <a:off x="448270" y="1449899"/>
              <a:ext cx="1632660" cy="2263653"/>
            </a:xfrm>
            <a:custGeom>
              <a:avLst/>
              <a:gdLst/>
              <a:ahLst/>
              <a:cxnLst/>
              <a:rect l="l" t="t" r="r" b="b"/>
              <a:pathLst>
                <a:path w="1632660" h="2263653">
                  <a:moveTo>
                    <a:pt x="0" y="0"/>
                  </a:moveTo>
                  <a:lnTo>
                    <a:pt x="1632660" y="0"/>
                  </a:lnTo>
                  <a:lnTo>
                    <a:pt x="1632660" y="2263653"/>
                  </a:lnTo>
                  <a:lnTo>
                    <a:pt x="0" y="22636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2511437" y="1855280"/>
              <a:ext cx="4169498" cy="18320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445"/>
                </a:lnSpc>
              </a:pPr>
              <a:r>
                <a:rPr lang="en-US" sz="3377" b="1" spc="-138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ÉVITER</a:t>
              </a:r>
            </a:p>
            <a:p>
              <a:pPr algn="ctr">
                <a:lnSpc>
                  <a:spcPts val="3445"/>
                </a:lnSpc>
              </a:pPr>
              <a:r>
                <a:rPr lang="en-US" sz="3377" b="1" spc="-138">
                  <a:solidFill>
                    <a:srgbClr val="002060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pour rester dans sa zone de confort 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726373" y="-79618"/>
              <a:ext cx="3516903" cy="14132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108"/>
                </a:lnSpc>
                <a:spcBef>
                  <a:spcPct val="0"/>
                </a:spcBef>
              </a:pPr>
              <a:r>
                <a:rPr lang="en-US" sz="5791" b="1">
                  <a:solidFill>
                    <a:srgbClr val="FFFFFF"/>
                  </a:solidFill>
                  <a:latin typeface="Calibri (MS) Bold"/>
                  <a:ea typeface="Calibri (MS) Bold"/>
                  <a:cs typeface="Calibri (MS) Bold"/>
                  <a:sym typeface="Calibri (MS) Bold"/>
                </a:rPr>
                <a:t>CHOIX 1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392612" y="4303675"/>
            <a:ext cx="5330430" cy="2988817"/>
            <a:chOff x="0" y="0"/>
            <a:chExt cx="2719767" cy="152499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719767" cy="1524996"/>
            </a:xfrm>
            <a:custGeom>
              <a:avLst/>
              <a:gdLst/>
              <a:ahLst/>
              <a:cxnLst/>
              <a:rect l="l" t="t" r="r" b="b"/>
              <a:pathLst>
                <a:path w="2719767" h="1524996">
                  <a:moveTo>
                    <a:pt x="24691" y="0"/>
                  </a:moveTo>
                  <a:lnTo>
                    <a:pt x="2695076" y="0"/>
                  </a:lnTo>
                  <a:cubicBezTo>
                    <a:pt x="2701624" y="0"/>
                    <a:pt x="2707904" y="2601"/>
                    <a:pt x="2712535" y="7232"/>
                  </a:cubicBezTo>
                  <a:cubicBezTo>
                    <a:pt x="2717165" y="11862"/>
                    <a:pt x="2719767" y="18142"/>
                    <a:pt x="2719767" y="24691"/>
                  </a:cubicBezTo>
                  <a:lnTo>
                    <a:pt x="2719767" y="1500305"/>
                  </a:lnTo>
                  <a:cubicBezTo>
                    <a:pt x="2719767" y="1506853"/>
                    <a:pt x="2717165" y="1513134"/>
                    <a:pt x="2712535" y="1517764"/>
                  </a:cubicBezTo>
                  <a:cubicBezTo>
                    <a:pt x="2707904" y="1522394"/>
                    <a:pt x="2701624" y="1524996"/>
                    <a:pt x="2695076" y="1524996"/>
                  </a:cubicBezTo>
                  <a:lnTo>
                    <a:pt x="24691" y="1524996"/>
                  </a:lnTo>
                  <a:cubicBezTo>
                    <a:pt x="18142" y="1524996"/>
                    <a:pt x="11862" y="1522394"/>
                    <a:pt x="7232" y="1517764"/>
                  </a:cubicBezTo>
                  <a:cubicBezTo>
                    <a:pt x="2601" y="1513134"/>
                    <a:pt x="0" y="1506853"/>
                    <a:pt x="0" y="1500305"/>
                  </a:cubicBezTo>
                  <a:lnTo>
                    <a:pt x="0" y="24691"/>
                  </a:lnTo>
                  <a:cubicBezTo>
                    <a:pt x="0" y="18142"/>
                    <a:pt x="2601" y="11862"/>
                    <a:pt x="7232" y="7232"/>
                  </a:cubicBezTo>
                  <a:cubicBezTo>
                    <a:pt x="11862" y="2601"/>
                    <a:pt x="18142" y="0"/>
                    <a:pt x="24691" y="0"/>
                  </a:cubicBezTo>
                  <a:close/>
                </a:path>
              </a:pathLst>
            </a:custGeom>
            <a:solidFill>
              <a:srgbClr val="DFF6F1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57150"/>
              <a:ext cx="2719767" cy="1582146"/>
            </a:xfrm>
            <a:prstGeom prst="rect">
              <a:avLst/>
            </a:prstGeom>
          </p:spPr>
          <p:txBody>
            <a:bodyPr lIns="94562" tIns="94562" rIns="94562" bIns="94562" rtlCol="0" anchor="ctr"/>
            <a:lstStyle/>
            <a:p>
              <a:pPr algn="ctr">
                <a:lnSpc>
                  <a:spcPts val="1862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392612" y="4034047"/>
            <a:ext cx="5330430" cy="1041116"/>
            <a:chOff x="0" y="0"/>
            <a:chExt cx="4269729" cy="833945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269729" cy="833945"/>
            </a:xfrm>
            <a:custGeom>
              <a:avLst/>
              <a:gdLst/>
              <a:ahLst/>
              <a:cxnLst/>
              <a:rect l="l" t="t" r="r" b="b"/>
              <a:pathLst>
                <a:path w="4269729" h="833945">
                  <a:moveTo>
                    <a:pt x="25712" y="0"/>
                  </a:moveTo>
                  <a:lnTo>
                    <a:pt x="4244017" y="0"/>
                  </a:lnTo>
                  <a:cubicBezTo>
                    <a:pt x="4258218" y="0"/>
                    <a:pt x="4269729" y="11512"/>
                    <a:pt x="4269729" y="25712"/>
                  </a:cubicBezTo>
                  <a:lnTo>
                    <a:pt x="4269729" y="808232"/>
                  </a:lnTo>
                  <a:cubicBezTo>
                    <a:pt x="4269729" y="815052"/>
                    <a:pt x="4267020" y="821592"/>
                    <a:pt x="4262198" y="826414"/>
                  </a:cubicBezTo>
                  <a:cubicBezTo>
                    <a:pt x="4257376" y="831236"/>
                    <a:pt x="4250836" y="833945"/>
                    <a:pt x="4244017" y="833945"/>
                  </a:cubicBezTo>
                  <a:lnTo>
                    <a:pt x="25712" y="833945"/>
                  </a:lnTo>
                  <a:cubicBezTo>
                    <a:pt x="18893" y="833945"/>
                    <a:pt x="12353" y="831236"/>
                    <a:pt x="7531" y="826414"/>
                  </a:cubicBezTo>
                  <a:cubicBezTo>
                    <a:pt x="2709" y="821592"/>
                    <a:pt x="0" y="815052"/>
                    <a:pt x="0" y="808232"/>
                  </a:cubicBezTo>
                  <a:lnTo>
                    <a:pt x="0" y="25712"/>
                  </a:lnTo>
                  <a:cubicBezTo>
                    <a:pt x="0" y="18893"/>
                    <a:pt x="2709" y="12353"/>
                    <a:pt x="7531" y="7531"/>
                  </a:cubicBezTo>
                  <a:cubicBezTo>
                    <a:pt x="12353" y="2709"/>
                    <a:pt x="18893" y="0"/>
                    <a:pt x="25712" y="0"/>
                  </a:cubicBezTo>
                  <a:close/>
                </a:path>
              </a:pathLst>
            </a:custGeom>
            <a:solidFill>
              <a:srgbClr val="002060"/>
            </a:solidFill>
          </p:spPr>
          <p:txBody>
            <a:bodyPr/>
            <a:lstStyle/>
            <a:p>
              <a:endParaRPr lang="fr-CA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57150"/>
              <a:ext cx="4269729" cy="891095"/>
            </a:xfrm>
            <a:prstGeom prst="rect">
              <a:avLst/>
            </a:prstGeom>
          </p:spPr>
          <p:txBody>
            <a:bodyPr lIns="116843" tIns="116843" rIns="116843" bIns="116843" rtlCol="0" anchor="ctr"/>
            <a:lstStyle/>
            <a:p>
              <a:pPr algn="ctr">
                <a:lnSpc>
                  <a:spcPts val="2059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0687392" y="3914802"/>
            <a:ext cx="2637677" cy="111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08"/>
              </a:lnSpc>
              <a:spcBef>
                <a:spcPct val="0"/>
              </a:spcBef>
            </a:pPr>
            <a:r>
              <a:rPr lang="en-US" sz="5791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CHOIX 2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162920" y="5423126"/>
            <a:ext cx="3127124" cy="13763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45"/>
              </a:lnSpc>
            </a:pPr>
            <a:r>
              <a:rPr lang="en-US" sz="3377" b="1" spc="-138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S’EXPOSER</a:t>
            </a:r>
          </a:p>
          <a:p>
            <a:pPr algn="ctr">
              <a:lnSpc>
                <a:spcPts val="3445"/>
              </a:lnSpc>
            </a:pPr>
            <a:r>
              <a:rPr lang="en-US" sz="3377" b="1" spc="-138">
                <a:solidFill>
                  <a:srgbClr val="00206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pour traverser sa zone de peur </a:t>
            </a:r>
          </a:p>
        </p:txBody>
      </p:sp>
      <p:sp>
        <p:nvSpPr>
          <p:cNvPr id="26" name="Freeform 26"/>
          <p:cNvSpPr/>
          <p:nvPr/>
        </p:nvSpPr>
        <p:spPr>
          <a:xfrm>
            <a:off x="9726252" y="5245713"/>
            <a:ext cx="1299031" cy="1740745"/>
          </a:xfrm>
          <a:custGeom>
            <a:avLst/>
            <a:gdLst/>
            <a:ahLst/>
            <a:cxnLst/>
            <a:rect l="l" t="t" r="r" b="b"/>
            <a:pathLst>
              <a:path w="1299031" h="1740745">
                <a:moveTo>
                  <a:pt x="0" y="0"/>
                </a:moveTo>
                <a:lnTo>
                  <a:pt x="1299030" y="0"/>
                </a:lnTo>
                <a:lnTo>
                  <a:pt x="1299030" y="1740744"/>
                </a:lnTo>
                <a:lnTo>
                  <a:pt x="0" y="174074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95c8f1-3cc3-4b75-8c41-c750205dc126">
      <Terms xmlns="http://schemas.microsoft.com/office/infopath/2007/PartnerControls"/>
    </lcf76f155ced4ddcb4097134ff3c332f>
    <TaxCatchAll xmlns="bc2d96f8-f76f-46b3-b2c2-a8ec45c8f18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87C06F5E01764594DD21339AA8897B" ma:contentTypeVersion="17" ma:contentTypeDescription="Crée un document." ma:contentTypeScope="" ma:versionID="3e7e7b9a8d8efdfd702fa2e1acc3e7cb">
  <xsd:schema xmlns:xsd="http://www.w3.org/2001/XMLSchema" xmlns:xs="http://www.w3.org/2001/XMLSchema" xmlns:p="http://schemas.microsoft.com/office/2006/metadata/properties" xmlns:ns2="cd95c8f1-3cc3-4b75-8c41-c750205dc126" xmlns:ns3="bc2d96f8-f76f-46b3-b2c2-a8ec45c8f182" targetNamespace="http://schemas.microsoft.com/office/2006/metadata/properties" ma:root="true" ma:fieldsID="0a0ce3ff2de5c931b084d62393097189" ns2:_="" ns3:_="">
    <xsd:import namespace="cd95c8f1-3cc3-4b75-8c41-c750205dc126"/>
    <xsd:import namespace="bc2d96f8-f76f-46b3-b2c2-a8ec45c8f18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95c8f1-3cc3-4b75-8c41-c750205dc1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d264a842-8adc-43f3-ad4e-91e5e271ce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2d96f8-f76f-46b3-b2c2-a8ec45c8f18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4cdef15d-bc0c-4c46-9001-376561642adc}" ma:internalName="TaxCatchAll" ma:showField="CatchAllData" ma:web="bc2d96f8-f76f-46b3-b2c2-a8ec45c8f1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10DB8E-00A3-4EF1-84C9-3ACC7A106C49}">
  <ds:schemaRefs>
    <ds:schemaRef ds:uri="bc2d96f8-f76f-46b3-b2c2-a8ec45c8f182"/>
    <ds:schemaRef ds:uri="cd95c8f1-3cc3-4b75-8c41-c750205dc12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4B4F827-C4CB-4310-903D-D2ADBD67EAFD}">
  <ds:schemaRefs>
    <ds:schemaRef ds:uri="bc2d96f8-f76f-46b3-b2c2-a8ec45c8f182"/>
    <ds:schemaRef ds:uri="cd95c8f1-3cc3-4b75-8c41-c750205dc12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9163B90-4A30-4DBA-8E54-2DBA422DF48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HPp33_PPT_E3_exposition_evitement_zone_confort</dc:title>
  <cp:revision>1</cp:revision>
  <dcterms:created xsi:type="dcterms:W3CDTF">2006-08-16T00:00:00Z</dcterms:created>
  <dcterms:modified xsi:type="dcterms:W3CDTF">2025-12-18T17:04:20Z</dcterms:modified>
  <dc:identifier>DAG3MRslFDM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0x010100B787C06F5E01764594DD21339AA8897B</vt:lpwstr>
  </property>
  <property fmtid="{D5CDD505-2E9C-101B-9397-08002B2CF9AE}" pid="3" name="MediaServiceImageTags">
    <vt:lpwstr/>
  </property>
</Properties>
</file>